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246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76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090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057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54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332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675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51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8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75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085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9C40-1D56-499D-9057-F628686A8BB0}" type="datetimeFigureOut">
              <a:rPr lang="fi-FI" smtClean="0"/>
              <a:t>6.4.2017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20B0B-15E0-4379-82BA-B2F16FA7DB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91300" cy="911224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</a:br>
            <a:r>
              <a:rPr lang="en-US" sz="49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Senior citizen William, 71</a:t>
            </a:r>
            <a:r>
              <a:rPr lang="en-US" b="1" dirty="0">
                <a:solidFill>
                  <a:srgbClr val="012054"/>
                </a:solidFill>
                <a:latin typeface="+mn-lt"/>
              </a:rPr>
              <a:t/>
            </a:r>
            <a:br>
              <a:rPr lang="en-US" b="1" dirty="0">
                <a:solidFill>
                  <a:srgbClr val="012054"/>
                </a:solidFill>
                <a:latin typeface="+mn-lt"/>
              </a:rPr>
            </a:br>
            <a:endParaRPr lang="fi-FI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199" y="1479070"/>
            <a:ext cx="6591301" cy="1663375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1800" b="1" dirty="0" smtClean="0">
                <a:solidFill>
                  <a:schemeClr val="accent1">
                    <a:lumMod val="50000"/>
                  </a:schemeClr>
                </a:solidFill>
              </a:rPr>
              <a:t>LIFE SITUATION:</a:t>
            </a:r>
          </a:p>
          <a:p>
            <a:pPr>
              <a:spcBef>
                <a:spcPts val="0"/>
              </a:spcBef>
            </a:pP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Retired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worked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as an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electrician</a:t>
            </a:r>
            <a:endParaRPr lang="fi-FI" sz="1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i-FI" sz="1600" dirty="0" err="1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ives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independently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in a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nice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suburb</a:t>
            </a:r>
            <a:endParaRPr lang="fi-FI" sz="1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i-FI" sz="1600" dirty="0" err="1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ife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died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couple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years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ago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his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children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live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far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away</a:t>
            </a:r>
            <a:endParaRPr lang="fi-FI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Interested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in: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sports</a:t>
            </a:r>
            <a:endParaRPr lang="fi-FI" sz="1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Health: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overweight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but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still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quite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good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condition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first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symptoms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of Alzheimer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have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appeared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fi-FI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62930" y="1614014"/>
            <a:ext cx="2743200" cy="277701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38199" y="4681340"/>
            <a:ext cx="5114925" cy="18774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NEEDS AND WISHES: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He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likes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children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would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like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to help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families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neighbourhood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He is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missing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company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for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e.g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attending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sports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events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8875" y="4681340"/>
            <a:ext cx="5406892" cy="18466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CHALLENGES AND STRUGGLES: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Deterioration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physical</a:t>
            </a:r>
            <a:r>
              <a:rPr lang="fi-FI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mental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health</a:t>
            </a:r>
            <a:endParaRPr lang="fi-FI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Coping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at home and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taking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care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daily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chores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Friends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accent1">
                    <a:lumMod val="50000"/>
                  </a:schemeClr>
                </a:solidFill>
              </a:rPr>
              <a:t>passing</a:t>
            </a:r>
            <a:r>
              <a:rPr lang="fi-FI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accent1">
                    <a:lumMod val="50000"/>
                  </a:schemeClr>
                </a:solidFill>
              </a:rPr>
              <a:t>away</a:t>
            </a:r>
            <a:r>
              <a:rPr lang="fi-FI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and long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distance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to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family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members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lead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to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loneliness</a:t>
            </a:r>
            <a:endParaRPr lang="fi-FI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Lack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of IT </a:t>
            </a:r>
            <a:r>
              <a:rPr lang="fi-FI" sz="1600" dirty="0" err="1" smtClean="0">
                <a:solidFill>
                  <a:schemeClr val="accent1">
                    <a:lumMod val="50000"/>
                  </a:schemeClr>
                </a:solidFill>
              </a:rPr>
              <a:t>competence</a:t>
            </a: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38199" y="3376688"/>
            <a:ext cx="6591301" cy="10143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i-FI" sz="1800" b="1" dirty="0" smtClean="0">
                <a:solidFill>
                  <a:schemeClr val="accent1">
                    <a:lumMod val="50000"/>
                  </a:schemeClr>
                </a:solidFill>
              </a:rPr>
              <a:t>INSPIRED/MOTIVATED BY:</a:t>
            </a: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fi-FI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192810" y="138843"/>
            <a:ext cx="2999190" cy="2369713"/>
            <a:chOff x="9192810" y="138843"/>
            <a:chExt cx="2999190" cy="2369713"/>
          </a:xfrm>
        </p:grpSpPr>
        <p:sp>
          <p:nvSpPr>
            <p:cNvPr id="2" name="Cloud Callout 1"/>
            <p:cNvSpPr/>
            <p:nvPr/>
          </p:nvSpPr>
          <p:spPr>
            <a:xfrm>
              <a:off x="9192810" y="138843"/>
              <a:ext cx="2893499" cy="2369713"/>
            </a:xfrm>
            <a:prstGeom prst="cloudCallout">
              <a:avLst>
                <a:gd name="adj1" fmla="val -23730"/>
                <a:gd name="adj2" fmla="val 66618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745014" y="507097"/>
              <a:ext cx="2446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b="1" dirty="0" smtClean="0">
                  <a:solidFill>
                    <a:schemeClr val="accent1">
                      <a:lumMod val="50000"/>
                    </a:schemeClr>
                  </a:solidFill>
                </a:rPr>
                <a:t>DREAM</a:t>
              </a:r>
              <a:r>
                <a:rPr lang="fi-FI" dirty="0" smtClean="0"/>
                <a:t>:</a:t>
              </a:r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21526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91300" cy="911224"/>
          </a:xfr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</a:br>
            <a:r>
              <a:rPr lang="en-US" sz="49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M</a:t>
            </a:r>
            <a:r>
              <a:rPr lang="en-US" sz="49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igrant </a:t>
            </a:r>
            <a:r>
              <a:rPr lang="en-US" sz="49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Assim</a:t>
            </a:r>
            <a:r>
              <a:rPr lang="en-US" sz="49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, 28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fi-FI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199" y="1479071"/>
            <a:ext cx="6591301" cy="1792164"/>
          </a:xfr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b="1" dirty="0" smtClean="0">
                <a:solidFill>
                  <a:schemeClr val="accent2">
                    <a:lumMod val="50000"/>
                  </a:schemeClr>
                </a:solidFill>
              </a:rPr>
              <a:t>LIFE SITUATION: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800" dirty="0" err="1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rrived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Syria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year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ago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with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his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brother</a:t>
            </a: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Unemployed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started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university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studies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in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Syria</a:t>
            </a: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Interested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in: business, 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Health: traumatic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experiences</a:t>
            </a: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Frustrated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in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his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current</a:t>
            </a: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2">
                    <a:lumMod val="50000"/>
                  </a:schemeClr>
                </a:solidFill>
              </a:rPr>
              <a:t>situation</a:t>
            </a: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68885" y="1590339"/>
            <a:ext cx="2766585" cy="28006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38199" y="4681340"/>
            <a:ext cx="5114925" cy="1877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2">
                    <a:lumMod val="50000"/>
                  </a:schemeClr>
                </a:solidFill>
              </a:rPr>
              <a:t>NEEDS AND WISHES: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Would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like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to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continue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his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studies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and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find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job</a:t>
            </a: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He is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missing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his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home country and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family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members</a:t>
            </a: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8875" y="4681340"/>
            <a:ext cx="5406892" cy="18466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2">
                    <a:lumMod val="50000"/>
                  </a:schemeClr>
                </a:solidFill>
              </a:rPr>
              <a:t>CHALLENGES AND STRUGGLES: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nadequate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language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skills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for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handling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fi-FI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ureaucracy</a:t>
            </a: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Lack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networks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hinders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employment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and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integration</a:t>
            </a: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Hostile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attitudes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in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2">
                    <a:lumMod val="50000"/>
                  </a:schemeClr>
                </a:solidFill>
              </a:rPr>
              <a:t>society</a:t>
            </a: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38199" y="3405004"/>
            <a:ext cx="6591301" cy="10549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i-FI" sz="1800" b="1" dirty="0" smtClean="0">
                <a:solidFill>
                  <a:schemeClr val="accent2">
                    <a:lumMod val="50000"/>
                  </a:schemeClr>
                </a:solidFill>
              </a:rPr>
              <a:t>INSPIRED/MOTIVATED BY: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192810" y="138843"/>
            <a:ext cx="2893499" cy="2369713"/>
            <a:chOff x="9192810" y="138843"/>
            <a:chExt cx="2893499" cy="236971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Cloud Callout 14"/>
            <p:cNvSpPr/>
            <p:nvPr/>
          </p:nvSpPr>
          <p:spPr>
            <a:xfrm>
              <a:off x="9192810" y="138843"/>
              <a:ext cx="2893499" cy="2369713"/>
            </a:xfrm>
            <a:prstGeom prst="cloudCallout">
              <a:avLst>
                <a:gd name="adj1" fmla="val -23730"/>
                <a:gd name="adj2" fmla="val 66618"/>
              </a:avLst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45014" y="507097"/>
              <a:ext cx="167854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i-FI" b="1" dirty="0" smtClean="0">
                  <a:solidFill>
                    <a:schemeClr val="accent2">
                      <a:lumMod val="50000"/>
                    </a:schemeClr>
                  </a:solidFill>
                </a:rPr>
                <a:t>DREAM</a:t>
              </a:r>
              <a:r>
                <a:rPr lang="fi-FI" dirty="0" smtClean="0">
                  <a:solidFill>
                    <a:schemeClr val="accent2">
                      <a:lumMod val="50000"/>
                    </a:schemeClr>
                  </a:solidFill>
                </a:rPr>
                <a:t>:</a:t>
              </a:r>
              <a:endParaRPr lang="fi-FI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942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91300" cy="911224"/>
          </a:xfr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</a:br>
            <a:r>
              <a:rPr lang="en-US" sz="49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NEET Laura, 19 </a:t>
            </a:r>
            <a:r>
              <a:rPr lang="en-US" sz="49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en-US" sz="49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fi-FI" sz="49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199" y="1479071"/>
            <a:ext cx="6591301" cy="1882316"/>
          </a:xfr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1800" b="1" dirty="0" smtClean="0">
                <a:solidFill>
                  <a:schemeClr val="accent6">
                    <a:lumMod val="50000"/>
                  </a:schemeClr>
                </a:solidFill>
              </a:rPr>
              <a:t>LIFE SITUATION:</a:t>
            </a:r>
          </a:p>
          <a:p>
            <a:pPr>
              <a:spcBef>
                <a:spcPts val="0"/>
              </a:spcBef>
            </a:pP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Lives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with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her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family</a:t>
            </a:r>
            <a:r>
              <a:rPr lang="fi-FI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mother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step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father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little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brother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) in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countryside</a:t>
            </a:r>
          </a:p>
          <a:p>
            <a:pPr>
              <a:spcBef>
                <a:spcPts val="0"/>
              </a:spcBef>
            </a:pP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Graduated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from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secondary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school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started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vocational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training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Unemployed</a:t>
            </a:r>
            <a:endParaRPr lang="fi-FI" sz="1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Interested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in: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fashion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animals</a:t>
            </a:r>
            <a:endParaRPr lang="fi-FI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Health: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problems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concentrating</a:t>
            </a: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fi-FI" sz="1800" dirty="0" err="1" smtClean="0">
                <a:solidFill>
                  <a:schemeClr val="accent6">
                    <a:lumMod val="50000"/>
                  </a:schemeClr>
                </a:solidFill>
              </a:rPr>
              <a:t>sleeping</a:t>
            </a:r>
            <a:endParaRPr lang="fi-FI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68885" y="1590339"/>
            <a:ext cx="2766585" cy="280068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38199" y="4681340"/>
            <a:ext cx="5114925" cy="18774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6">
                    <a:lumMod val="50000"/>
                  </a:schemeClr>
                </a:solidFill>
              </a:rPr>
              <a:t>NEEDS AND WISHES: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She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would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want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to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find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her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place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community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society</a:t>
            </a:r>
            <a:endParaRPr lang="fi-FI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Doesn’t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know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exactly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she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wishes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for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her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future</a:t>
            </a:r>
            <a:endParaRPr lang="fi-FI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8875" y="4681340"/>
            <a:ext cx="5406892" cy="1846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6">
                    <a:lumMod val="50000"/>
                  </a:schemeClr>
                </a:solidFill>
              </a:rPr>
              <a:t>CHALLENGES AND STRUGGLES: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Lack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balance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daily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Low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selfconfidence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High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unemployment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rate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6">
                    <a:lumMod val="50000"/>
                  </a:schemeClr>
                </a:solidFill>
              </a:rPr>
              <a:t>area</a:t>
            </a:r>
            <a:endParaRPr lang="fi-FI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38198" y="3538947"/>
            <a:ext cx="6591301" cy="964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i-FI" sz="1800" b="1" dirty="0" smtClean="0">
                <a:solidFill>
                  <a:schemeClr val="accent6">
                    <a:lumMod val="50000"/>
                  </a:schemeClr>
                </a:solidFill>
              </a:rPr>
              <a:t>INSPIRED/MOTIVATED BY:</a:t>
            </a: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</a:p>
          <a:p>
            <a:pPr>
              <a:spcBef>
                <a:spcPts val="0"/>
              </a:spcBef>
            </a:pP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192810" y="138843"/>
            <a:ext cx="2893499" cy="2369713"/>
            <a:chOff x="9192810" y="138843"/>
            <a:chExt cx="2893499" cy="236971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Cloud Callout 14"/>
            <p:cNvSpPr/>
            <p:nvPr/>
          </p:nvSpPr>
          <p:spPr>
            <a:xfrm>
              <a:off x="9192810" y="138843"/>
              <a:ext cx="2893499" cy="2369713"/>
            </a:xfrm>
            <a:prstGeom prst="cloudCallout">
              <a:avLst>
                <a:gd name="adj1" fmla="val -23730"/>
                <a:gd name="adj2" fmla="val 66618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821311" y="507097"/>
              <a:ext cx="1525952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i-FI" b="1" dirty="0" smtClean="0">
                  <a:solidFill>
                    <a:schemeClr val="accent6">
                      <a:lumMod val="50000"/>
                    </a:schemeClr>
                  </a:solidFill>
                </a:rPr>
                <a:t>DREAM</a:t>
              </a:r>
              <a:r>
                <a:rPr lang="fi-FI" dirty="0" smtClean="0">
                  <a:solidFill>
                    <a:schemeClr val="accent6">
                      <a:lumMod val="50000"/>
                    </a:schemeClr>
                  </a:solidFill>
                </a:rPr>
                <a:t>:</a:t>
              </a:r>
              <a:endParaRPr lang="fi-FI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431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91300" cy="911224"/>
          </a:xfr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</a:br>
            <a:r>
              <a:rPr lang="en-US" sz="49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Working mother Heidi, </a:t>
            </a:r>
            <a:r>
              <a:rPr lang="en-US" sz="49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40</a:t>
            </a:r>
            <a:r>
              <a:rPr lang="en-US" sz="49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en-US" sz="49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fi-FI" sz="49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199" y="1479071"/>
            <a:ext cx="6591301" cy="1702012"/>
          </a:xfr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1800" b="1" dirty="0" smtClean="0">
                <a:solidFill>
                  <a:schemeClr val="accent4">
                    <a:lumMod val="50000"/>
                  </a:schemeClr>
                </a:solidFill>
              </a:rPr>
              <a:t>LIFE SITUATION:</a:t>
            </a:r>
          </a:p>
          <a:p>
            <a:pPr>
              <a:spcBef>
                <a:spcPts val="0"/>
              </a:spcBef>
            </a:pP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Family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husband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who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works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as a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surgeon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and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two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children</a:t>
            </a:r>
            <a:r>
              <a:rPr lang="fi-FI" sz="1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(2 and 7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years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old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Lawyer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in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public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court</a:t>
            </a:r>
            <a:endParaRPr lang="fi-FI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Interested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in: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human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rights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photography</a:t>
            </a:r>
            <a:endParaRPr lang="fi-FI" sz="18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Health: in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good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physical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condition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but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suffering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from</a:t>
            </a: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800" dirty="0" err="1" smtClean="0">
                <a:solidFill>
                  <a:schemeClr val="accent4">
                    <a:lumMod val="50000"/>
                  </a:schemeClr>
                </a:solidFill>
              </a:rPr>
              <a:t>stress</a:t>
            </a: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68885" y="1590339"/>
            <a:ext cx="2766585" cy="2800686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4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38199" y="4681340"/>
            <a:ext cx="5114925" cy="18774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4">
                    <a:lumMod val="50000"/>
                  </a:schemeClr>
                </a:solidFill>
              </a:rPr>
              <a:t>NEEDS AND WISHES: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Needs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realiable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and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flexible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daycare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and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assistance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with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children</a:t>
            </a:r>
            <a:endParaRPr lang="fi-FI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She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wishes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to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advance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in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her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career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8875" y="4681340"/>
            <a:ext cx="5406892" cy="18466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4">
                    <a:lumMod val="50000"/>
                  </a:schemeClr>
                </a:solidFill>
              </a:rPr>
              <a:t>CHALLENGES AND STRUGGLES: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Combining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career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and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family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life is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challenging</a:t>
            </a:r>
            <a:endParaRPr lang="fi-FI" sz="16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Keeping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up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with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rapidly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changing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working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Lack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of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flexibility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at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the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work</a:t>
            </a: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i-FI" sz="1600" dirty="0" err="1" smtClean="0">
                <a:solidFill>
                  <a:schemeClr val="accent4">
                    <a:lumMod val="50000"/>
                  </a:schemeClr>
                </a:solidFill>
              </a:rPr>
              <a:t>place</a:t>
            </a:r>
            <a:endParaRPr lang="fi-FI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38198" y="3383804"/>
            <a:ext cx="6591301" cy="10215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i-FI" sz="1800" b="1" dirty="0" smtClean="0">
                <a:solidFill>
                  <a:schemeClr val="accent4">
                    <a:lumMod val="50000"/>
                  </a:schemeClr>
                </a:solidFill>
              </a:rPr>
              <a:t>INSPIRED/MOTIVATED BY:</a:t>
            </a: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192810" y="138843"/>
            <a:ext cx="2893499" cy="2369713"/>
            <a:chOff x="9192810" y="138843"/>
            <a:chExt cx="2893499" cy="236971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Cloud Callout 14"/>
            <p:cNvSpPr/>
            <p:nvPr/>
          </p:nvSpPr>
          <p:spPr>
            <a:xfrm>
              <a:off x="9192810" y="138843"/>
              <a:ext cx="2893499" cy="2369713"/>
            </a:xfrm>
            <a:prstGeom prst="cloudCallout">
              <a:avLst>
                <a:gd name="adj1" fmla="val -23730"/>
                <a:gd name="adj2" fmla="val 66618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821311" y="507097"/>
              <a:ext cx="1525952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i-FI" b="1" dirty="0" smtClean="0">
                  <a:solidFill>
                    <a:schemeClr val="accent4">
                      <a:lumMod val="50000"/>
                    </a:schemeClr>
                  </a:solidFill>
                </a:rPr>
                <a:t>DREAM</a:t>
              </a:r>
              <a:r>
                <a:rPr lang="fi-FI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fi-FI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859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91300" cy="911224"/>
          </a:xfr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</a:br>
            <a:r>
              <a:rPr lang="en-US" sz="4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Newly arrived pupil Aisha, 11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fi-FI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199" y="1479071"/>
            <a:ext cx="6591301" cy="1792164"/>
          </a:xfr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800" b="1" dirty="0" smtClean="0">
                <a:solidFill>
                  <a:schemeClr val="accent2">
                    <a:lumMod val="50000"/>
                  </a:schemeClr>
                </a:solidFill>
              </a:rPr>
              <a:t>LIFE SITUATION: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Family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: Mother, father and two younger siblings back in home country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Arrived from Iraq 3 months ago; waits for asylum permit, resides at special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youngster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housings/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</a:rPr>
              <a:t>alterntively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 a family home (relatives)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School background: 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</a:rPr>
              <a:t>peridoical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 schooling in private schools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Interested in: mathematics, music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Health: traumatic experiences, psychosocial problems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68885" y="1590339"/>
            <a:ext cx="2766585" cy="28006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38199" y="4681340"/>
            <a:ext cx="5114925" cy="1877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2">
                    <a:lumMod val="50000"/>
                  </a:schemeClr>
                </a:solidFill>
              </a:rPr>
              <a:t>NEEDS AND WISHES: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Needs stability and help to integrate both in school and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Needs some psychosocial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She wishes to continue schooling and  get friends in her new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Wishes to reunite with the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  <a:endParaRPr lang="fi-FI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8875" y="4681340"/>
            <a:ext cx="5406892" cy="18466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2">
                    <a:lumMod val="50000"/>
                  </a:schemeClr>
                </a:solidFill>
              </a:rPr>
              <a:t>CHALLENGES AND STRUGGLES: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Long time as a refugee and lost education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possibillty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New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Shifting motivation and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psysical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/psychical capacities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Insecure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38199" y="3405004"/>
            <a:ext cx="6591301" cy="10549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i-FI" sz="1800" b="1" dirty="0" smtClean="0">
                <a:solidFill>
                  <a:schemeClr val="accent2">
                    <a:lumMod val="50000"/>
                  </a:schemeClr>
                </a:solidFill>
              </a:rPr>
              <a:t>INSPIRED/MOTIVATED BY: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8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192810" y="138843"/>
            <a:ext cx="2893499" cy="2369713"/>
            <a:chOff x="9192810" y="138843"/>
            <a:chExt cx="2893499" cy="236971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Cloud Callout 14"/>
            <p:cNvSpPr/>
            <p:nvPr/>
          </p:nvSpPr>
          <p:spPr>
            <a:xfrm>
              <a:off x="9192810" y="138843"/>
              <a:ext cx="2893499" cy="2369713"/>
            </a:xfrm>
            <a:prstGeom prst="cloudCallout">
              <a:avLst>
                <a:gd name="adj1" fmla="val -23730"/>
                <a:gd name="adj2" fmla="val 66618"/>
              </a:avLst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45014" y="507097"/>
              <a:ext cx="1678547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i-FI" b="1" dirty="0" smtClean="0">
                  <a:solidFill>
                    <a:schemeClr val="accent2">
                      <a:lumMod val="50000"/>
                    </a:schemeClr>
                  </a:solidFill>
                </a:rPr>
                <a:t>DREAM</a:t>
              </a:r>
              <a:r>
                <a:rPr lang="fi-FI" dirty="0" smtClean="0">
                  <a:solidFill>
                    <a:schemeClr val="accent2">
                      <a:lumMod val="50000"/>
                    </a:schemeClr>
                  </a:solidFill>
                </a:rPr>
                <a:t>:</a:t>
              </a:r>
              <a:endParaRPr lang="fi-FI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841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6591300" cy="911224"/>
          </a:xfr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smtClean="0">
                <a:solidFill>
                  <a:srgbClr val="012054"/>
                </a:solidFill>
                <a:latin typeface="+mj-lt"/>
                <a:ea typeface="+mj-ea"/>
                <a:cs typeface="+mj-cs"/>
              </a:rPr>
            </a:br>
            <a:r>
              <a:rPr lang="en-US" sz="49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en-US" sz="49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fi-FI" sz="49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199" y="1479071"/>
            <a:ext cx="6591301" cy="1702012"/>
          </a:xfr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1800" b="1" dirty="0" smtClean="0">
                <a:solidFill>
                  <a:schemeClr val="accent4">
                    <a:lumMod val="50000"/>
                  </a:schemeClr>
                </a:solidFill>
              </a:rPr>
              <a:t>LIFE SITUATION:</a:t>
            </a: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>
              <a:spcBef>
                <a:spcPts val="0"/>
              </a:spcBef>
            </a:pP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68885" y="1590339"/>
            <a:ext cx="2766585" cy="2800686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4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38199" y="4681340"/>
            <a:ext cx="5114925" cy="18774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4">
                    <a:lumMod val="50000"/>
                  </a:schemeClr>
                </a:solidFill>
              </a:rPr>
              <a:t>NEEDS AND WISHES:</a:t>
            </a:r>
            <a:endParaRPr lang="fi-FI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38875" y="4681340"/>
            <a:ext cx="5406892" cy="18466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4">
                    <a:lumMod val="50000"/>
                  </a:schemeClr>
                </a:solidFill>
              </a:rPr>
              <a:t>CHALLENGES AND STRUGGLES: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38198" y="3383804"/>
            <a:ext cx="6591301" cy="10215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i-FI" sz="1800" b="1" dirty="0" smtClean="0">
                <a:solidFill>
                  <a:schemeClr val="accent4">
                    <a:lumMod val="50000"/>
                  </a:schemeClr>
                </a:solidFill>
              </a:rPr>
              <a:t>INSPIRED/MOTIVATED BY:</a:t>
            </a: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>
              <a:spcBef>
                <a:spcPts val="0"/>
              </a:spcBef>
            </a:pPr>
            <a:r>
              <a:rPr lang="fi-FI" sz="1800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  <a:endParaRPr lang="fi-FI" sz="1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192810" y="138843"/>
            <a:ext cx="2893499" cy="2369713"/>
            <a:chOff x="9192810" y="138843"/>
            <a:chExt cx="2893499" cy="236971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Cloud Callout 14"/>
            <p:cNvSpPr/>
            <p:nvPr/>
          </p:nvSpPr>
          <p:spPr>
            <a:xfrm>
              <a:off x="9192810" y="138843"/>
              <a:ext cx="2893499" cy="2369713"/>
            </a:xfrm>
            <a:prstGeom prst="cloudCallout">
              <a:avLst>
                <a:gd name="adj1" fmla="val -23730"/>
                <a:gd name="adj2" fmla="val 66618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821311" y="507097"/>
              <a:ext cx="1525952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i-FI" b="1" dirty="0" smtClean="0">
                  <a:solidFill>
                    <a:schemeClr val="accent4">
                      <a:lumMod val="50000"/>
                    </a:schemeClr>
                  </a:solidFill>
                </a:rPr>
                <a:t>DREAM</a:t>
              </a:r>
              <a:r>
                <a:rPr lang="fi-FI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fi-FI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8775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1080</TotalTime>
  <Words>563</Words>
  <Application>Microsoft Office PowerPoint</Application>
  <PresentationFormat>Laajakuva</PresentationFormat>
  <Paragraphs>130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Senior citizen William, 71 </vt:lpstr>
      <vt:lpstr> Migrant Assim, 28  </vt:lpstr>
      <vt:lpstr> NEET Laura, 19  </vt:lpstr>
      <vt:lpstr> Working mother Heidi, 40 </vt:lpstr>
      <vt:lpstr> Newly arrived pupil Aisha, 11 </vt:lpstr>
      <vt:lpstr>  </vt:lpstr>
    </vt:vector>
  </TitlesOfParts>
  <Company>Turun ammattikorkeakoulu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citizen Alice, 71</dc:title>
  <dc:creator>Lehti Mira</dc:creator>
  <cp:lastModifiedBy>Jäppinen Tuula</cp:lastModifiedBy>
  <cp:revision>43</cp:revision>
  <dcterms:created xsi:type="dcterms:W3CDTF">2016-08-30T07:54:35Z</dcterms:created>
  <dcterms:modified xsi:type="dcterms:W3CDTF">2017-04-06T14:30:50Z</dcterms:modified>
</cp:coreProperties>
</file>