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9C40-1D56-499D-9057-F628686A8BB0}" type="datetimeFigureOut">
              <a:rPr lang="fi-FI" smtClean="0"/>
              <a:t>6.4.2017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20B0B-15E0-4379-82BA-B2F16FA7DBA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2466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9C40-1D56-499D-9057-F628686A8BB0}" type="datetimeFigureOut">
              <a:rPr lang="fi-FI" smtClean="0"/>
              <a:t>6.4.2017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20B0B-15E0-4379-82BA-B2F16FA7DBA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1760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9C40-1D56-499D-9057-F628686A8BB0}" type="datetimeFigureOut">
              <a:rPr lang="fi-FI" smtClean="0"/>
              <a:t>6.4.2017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20B0B-15E0-4379-82BA-B2F16FA7DBA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90906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9C40-1D56-499D-9057-F628686A8BB0}" type="datetimeFigureOut">
              <a:rPr lang="fi-FI" smtClean="0"/>
              <a:t>6.4.2017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20B0B-15E0-4379-82BA-B2F16FA7DBA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0573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9C40-1D56-499D-9057-F628686A8BB0}" type="datetimeFigureOut">
              <a:rPr lang="fi-FI" smtClean="0"/>
              <a:t>6.4.2017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20B0B-15E0-4379-82BA-B2F16FA7DBA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4540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9C40-1D56-499D-9057-F628686A8BB0}" type="datetimeFigureOut">
              <a:rPr lang="fi-FI" smtClean="0"/>
              <a:t>6.4.2017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20B0B-15E0-4379-82BA-B2F16FA7DBA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23324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9C40-1D56-499D-9057-F628686A8BB0}" type="datetimeFigureOut">
              <a:rPr lang="fi-FI" smtClean="0"/>
              <a:t>6.4.2017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20B0B-15E0-4379-82BA-B2F16FA7DBA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6751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9C40-1D56-499D-9057-F628686A8BB0}" type="datetimeFigureOut">
              <a:rPr lang="fi-FI" smtClean="0"/>
              <a:t>6.4.2017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20B0B-15E0-4379-82BA-B2F16FA7DBA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1512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9C40-1D56-499D-9057-F628686A8BB0}" type="datetimeFigureOut">
              <a:rPr lang="fi-FI" smtClean="0"/>
              <a:t>6.4.2017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20B0B-15E0-4379-82BA-B2F16FA7DBA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2863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9C40-1D56-499D-9057-F628686A8BB0}" type="datetimeFigureOut">
              <a:rPr lang="fi-FI" smtClean="0"/>
              <a:t>6.4.2017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20B0B-15E0-4379-82BA-B2F16FA7DBA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5758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9C40-1D56-499D-9057-F628686A8BB0}" type="datetimeFigureOut">
              <a:rPr lang="fi-FI" smtClean="0"/>
              <a:t>6.4.2017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20B0B-15E0-4379-82BA-B2F16FA7DBA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0857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49C40-1D56-499D-9057-F628686A8BB0}" type="datetimeFigureOut">
              <a:rPr lang="fi-FI" smtClean="0"/>
              <a:t>6.4.2017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20B0B-15E0-4379-82BA-B2F16FA7DBA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982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365126"/>
            <a:ext cx="6591300" cy="911224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12054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b="1" dirty="0" smtClean="0">
                <a:solidFill>
                  <a:srgbClr val="012054"/>
                </a:solidFill>
                <a:latin typeface="+mj-lt"/>
                <a:ea typeface="+mj-ea"/>
                <a:cs typeface="+mj-cs"/>
              </a:rPr>
            </a:br>
            <a:r>
              <a:rPr lang="en-US" sz="49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Senior citizen William, 71</a:t>
            </a:r>
            <a:r>
              <a:rPr lang="en-US" b="1" dirty="0">
                <a:solidFill>
                  <a:srgbClr val="012054"/>
                </a:solidFill>
                <a:latin typeface="+mn-lt"/>
              </a:rPr>
              <a:t/>
            </a:r>
            <a:br>
              <a:rPr lang="en-US" b="1" dirty="0">
                <a:solidFill>
                  <a:srgbClr val="012054"/>
                </a:solidFill>
                <a:latin typeface="+mn-lt"/>
              </a:rPr>
            </a:br>
            <a:endParaRPr lang="fi-FI" dirty="0">
              <a:latin typeface="+mn-lt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838199" y="1479070"/>
            <a:ext cx="6591301" cy="1663375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accent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fi-FI" sz="1800" b="1" dirty="0" smtClean="0">
                <a:solidFill>
                  <a:schemeClr val="accent1">
                    <a:lumMod val="50000"/>
                  </a:schemeClr>
                </a:solidFill>
              </a:rPr>
              <a:t>LIFE SITUATION:</a:t>
            </a:r>
          </a:p>
          <a:p>
            <a:pPr>
              <a:spcBef>
                <a:spcPts val="0"/>
              </a:spcBef>
            </a:pP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Retired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worked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as an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electrician</a:t>
            </a:r>
            <a:endParaRPr lang="fi-FI" sz="16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fi-FI" sz="1600" dirty="0" err="1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ives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independently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in a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nice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suburb</a:t>
            </a:r>
            <a:endParaRPr lang="fi-FI" sz="16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fi-FI" sz="1600" dirty="0" err="1">
                <a:solidFill>
                  <a:schemeClr val="accent1">
                    <a:lumMod val="50000"/>
                  </a:schemeClr>
                </a:solidFill>
              </a:rPr>
              <a:t>W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ife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died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a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couple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of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years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ago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and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his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children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live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far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away</a:t>
            </a:r>
            <a:endParaRPr lang="fi-FI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Interested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in: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sports</a:t>
            </a:r>
            <a:endParaRPr lang="fi-FI" sz="16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Health: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overweight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but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still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in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quite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good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condition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The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first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symptoms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of Alzheimer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have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appeared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fi-FI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662930" y="1614014"/>
            <a:ext cx="2743200" cy="277701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accent1">
                <a:lumMod val="50000"/>
              </a:schemeClr>
            </a:solidFill>
          </a:ln>
        </p:spPr>
      </p:pic>
      <p:sp>
        <p:nvSpPr>
          <p:cNvPr id="11" name="TextBox 10"/>
          <p:cNvSpPr txBox="1"/>
          <p:nvPr/>
        </p:nvSpPr>
        <p:spPr>
          <a:xfrm>
            <a:off x="838199" y="4681340"/>
            <a:ext cx="5114925" cy="18774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i-FI" b="1" dirty="0" smtClean="0">
                <a:solidFill>
                  <a:schemeClr val="accent1">
                    <a:lumMod val="50000"/>
                  </a:schemeClr>
                </a:solidFill>
              </a:rPr>
              <a:t>NEEDS AND WISHES: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He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likes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children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and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would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like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to help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families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in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the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neighbourhood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He is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missing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company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for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e.g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attending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sports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events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38875" y="4681340"/>
            <a:ext cx="5406892" cy="184665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i-FI" b="1" dirty="0" smtClean="0">
                <a:solidFill>
                  <a:schemeClr val="accent1">
                    <a:lumMod val="50000"/>
                  </a:schemeClr>
                </a:solidFill>
              </a:rPr>
              <a:t>CHALLENGES AND STRUGGLES: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Deterioration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of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physical</a:t>
            </a:r>
            <a:r>
              <a:rPr lang="fi-FI" sz="1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and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mental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health</a:t>
            </a:r>
            <a:endParaRPr lang="fi-FI" sz="16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Coping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at home and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taking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care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of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daily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chores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Friends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i-FI" sz="1600" dirty="0" err="1">
                <a:solidFill>
                  <a:schemeClr val="accent1">
                    <a:lumMod val="50000"/>
                  </a:schemeClr>
                </a:solidFill>
              </a:rPr>
              <a:t>passing</a:t>
            </a:r>
            <a:r>
              <a:rPr lang="fi-FI" sz="1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i-FI" sz="1600" dirty="0" err="1">
                <a:solidFill>
                  <a:schemeClr val="accent1">
                    <a:lumMod val="50000"/>
                  </a:schemeClr>
                </a:solidFill>
              </a:rPr>
              <a:t>away</a:t>
            </a:r>
            <a:r>
              <a:rPr lang="fi-FI" sz="1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and long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distance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to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family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members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lead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to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loneliness</a:t>
            </a:r>
            <a:endParaRPr lang="fi-FI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Lack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of IT </a:t>
            </a:r>
            <a:r>
              <a:rPr lang="fi-FI" sz="1600" dirty="0" err="1" smtClean="0">
                <a:solidFill>
                  <a:schemeClr val="accent1">
                    <a:lumMod val="50000"/>
                  </a:schemeClr>
                </a:solidFill>
              </a:rPr>
              <a:t>competence</a:t>
            </a: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>
                <a:solidFill>
                  <a:schemeClr val="accent1">
                    <a:lumMod val="50000"/>
                  </a:schemeClr>
                </a:solidFill>
              </a:rPr>
              <a:t>…</a:t>
            </a:r>
          </a:p>
        </p:txBody>
      </p:sp>
      <p:sp>
        <p:nvSpPr>
          <p:cNvPr id="9" name="Content Placeholder 7"/>
          <p:cNvSpPr txBox="1">
            <a:spLocks/>
          </p:cNvSpPr>
          <p:nvPr/>
        </p:nvSpPr>
        <p:spPr>
          <a:xfrm>
            <a:off x="838199" y="3376688"/>
            <a:ext cx="6591301" cy="10143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i-FI" sz="1800" b="1" dirty="0" smtClean="0">
                <a:solidFill>
                  <a:schemeClr val="accent1">
                    <a:lumMod val="50000"/>
                  </a:schemeClr>
                </a:solidFill>
              </a:rPr>
              <a:t>INSPIRED/MOTIVATED BY:</a:t>
            </a:r>
          </a:p>
          <a:p>
            <a:pPr>
              <a:spcBef>
                <a:spcPts val="0"/>
              </a:spcBef>
            </a:pPr>
            <a:r>
              <a:rPr lang="fi-FI" sz="1800" dirty="0" smtClean="0">
                <a:solidFill>
                  <a:schemeClr val="accent1">
                    <a:lumMod val="50000"/>
                  </a:schemeClr>
                </a:solidFill>
              </a:rPr>
              <a:t>…</a:t>
            </a:r>
          </a:p>
          <a:p>
            <a:pPr>
              <a:spcBef>
                <a:spcPts val="0"/>
              </a:spcBef>
            </a:pPr>
            <a:r>
              <a:rPr lang="fi-FI" sz="1800" dirty="0" smtClean="0">
                <a:solidFill>
                  <a:schemeClr val="accent1">
                    <a:lumMod val="50000"/>
                  </a:schemeClr>
                </a:solidFill>
              </a:rPr>
              <a:t>…</a:t>
            </a:r>
            <a:endParaRPr lang="fi-FI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9192810" y="138843"/>
            <a:ext cx="2999190" cy="2369713"/>
            <a:chOff x="9192810" y="138843"/>
            <a:chExt cx="2999190" cy="2369713"/>
          </a:xfrm>
        </p:grpSpPr>
        <p:sp>
          <p:nvSpPr>
            <p:cNvPr id="2" name="Cloud Callout 1"/>
            <p:cNvSpPr/>
            <p:nvPr/>
          </p:nvSpPr>
          <p:spPr>
            <a:xfrm>
              <a:off x="9192810" y="138843"/>
              <a:ext cx="2893499" cy="2369713"/>
            </a:xfrm>
            <a:prstGeom prst="cloudCallout">
              <a:avLst>
                <a:gd name="adj1" fmla="val -23730"/>
                <a:gd name="adj2" fmla="val 66618"/>
              </a:avLst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9745014" y="507097"/>
              <a:ext cx="24469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b="1" dirty="0" smtClean="0">
                  <a:solidFill>
                    <a:schemeClr val="accent1">
                      <a:lumMod val="50000"/>
                    </a:schemeClr>
                  </a:solidFill>
                </a:rPr>
                <a:t>DREAM</a:t>
              </a:r>
              <a:r>
                <a:rPr lang="fi-FI" dirty="0" smtClean="0"/>
                <a:t>:</a:t>
              </a:r>
              <a:endParaRPr lang="fi-FI" dirty="0"/>
            </a:p>
          </p:txBody>
        </p:sp>
      </p:grpSp>
    </p:spTree>
    <p:extLst>
      <p:ext uri="{BB962C8B-B14F-4D97-AF65-F5344CB8AC3E}">
        <p14:creationId xmlns:p14="http://schemas.microsoft.com/office/powerpoint/2010/main" val="2215261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365126"/>
            <a:ext cx="6591300" cy="911224"/>
          </a:xfr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12054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b="1" dirty="0" smtClean="0">
                <a:solidFill>
                  <a:srgbClr val="012054"/>
                </a:solidFill>
                <a:latin typeface="+mj-lt"/>
                <a:ea typeface="+mj-ea"/>
                <a:cs typeface="+mj-cs"/>
              </a:rPr>
            </a:br>
            <a:r>
              <a:rPr lang="en-US" sz="49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M</a:t>
            </a:r>
            <a:r>
              <a:rPr lang="en-US" sz="49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igrant </a:t>
            </a:r>
            <a:r>
              <a:rPr lang="en-US" sz="4900" b="1" dirty="0" err="1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Assim</a:t>
            </a:r>
            <a:r>
              <a:rPr lang="en-US" sz="49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, 28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/>
            </a:r>
            <a:br>
              <a:rPr lang="en-US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endParaRPr lang="fi-FI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838199" y="1479071"/>
            <a:ext cx="6591301" cy="1792164"/>
          </a:xfr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800" b="1" dirty="0" smtClean="0">
                <a:solidFill>
                  <a:schemeClr val="accent2">
                    <a:lumMod val="50000"/>
                  </a:schemeClr>
                </a:solidFill>
              </a:rPr>
              <a:t>LIFE SITUATION: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i-FI" sz="1800" dirty="0" err="1">
                <a:solidFill>
                  <a:schemeClr val="accent2">
                    <a:lumMod val="50000"/>
                  </a:schemeClr>
                </a:solidFill>
              </a:rPr>
              <a:t>A</a:t>
            </a:r>
            <a:r>
              <a:rPr lang="fi-FI" sz="1800" dirty="0" err="1" smtClean="0">
                <a:solidFill>
                  <a:schemeClr val="accent2">
                    <a:lumMod val="50000"/>
                  </a:schemeClr>
                </a:solidFill>
              </a:rPr>
              <a:t>rrived</a:t>
            </a:r>
            <a:r>
              <a:rPr lang="fi-FI" sz="1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i-FI" sz="1800" dirty="0" err="1" smtClean="0">
                <a:solidFill>
                  <a:schemeClr val="accent2">
                    <a:lumMod val="50000"/>
                  </a:schemeClr>
                </a:solidFill>
              </a:rPr>
              <a:t>from</a:t>
            </a:r>
            <a:r>
              <a:rPr lang="fi-FI" sz="1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i-FI" sz="1800" dirty="0" err="1" smtClean="0">
                <a:solidFill>
                  <a:schemeClr val="accent2">
                    <a:lumMod val="50000"/>
                  </a:schemeClr>
                </a:solidFill>
              </a:rPr>
              <a:t>Syria</a:t>
            </a:r>
            <a:r>
              <a:rPr lang="fi-FI" sz="1800" dirty="0" smtClean="0">
                <a:solidFill>
                  <a:schemeClr val="accent2">
                    <a:lumMod val="50000"/>
                  </a:schemeClr>
                </a:solidFill>
              </a:rPr>
              <a:t> a </a:t>
            </a:r>
            <a:r>
              <a:rPr lang="fi-FI" sz="1800" dirty="0" err="1" smtClean="0">
                <a:solidFill>
                  <a:schemeClr val="accent2">
                    <a:lumMod val="50000"/>
                  </a:schemeClr>
                </a:solidFill>
              </a:rPr>
              <a:t>year</a:t>
            </a:r>
            <a:r>
              <a:rPr lang="fi-FI" sz="1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i-FI" sz="1800" dirty="0" err="1" smtClean="0">
                <a:solidFill>
                  <a:schemeClr val="accent2">
                    <a:lumMod val="50000"/>
                  </a:schemeClr>
                </a:solidFill>
              </a:rPr>
              <a:t>ago</a:t>
            </a:r>
            <a:r>
              <a:rPr lang="fi-FI" sz="1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i-FI" sz="1800" dirty="0" err="1" smtClean="0">
                <a:solidFill>
                  <a:schemeClr val="accent2">
                    <a:lumMod val="50000"/>
                  </a:schemeClr>
                </a:solidFill>
              </a:rPr>
              <a:t>with</a:t>
            </a:r>
            <a:r>
              <a:rPr lang="fi-FI" sz="1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i-FI" sz="1800" dirty="0" err="1" smtClean="0">
                <a:solidFill>
                  <a:schemeClr val="accent2">
                    <a:lumMod val="50000"/>
                  </a:schemeClr>
                </a:solidFill>
              </a:rPr>
              <a:t>his</a:t>
            </a:r>
            <a:r>
              <a:rPr lang="fi-FI" sz="1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i-FI" sz="1800" dirty="0" err="1" smtClean="0">
                <a:solidFill>
                  <a:schemeClr val="accent2">
                    <a:lumMod val="50000"/>
                  </a:schemeClr>
                </a:solidFill>
              </a:rPr>
              <a:t>brother</a:t>
            </a:r>
            <a:endParaRPr lang="fi-FI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i-FI" sz="1800" dirty="0" err="1" smtClean="0">
                <a:solidFill>
                  <a:schemeClr val="accent2">
                    <a:lumMod val="50000"/>
                  </a:schemeClr>
                </a:solidFill>
              </a:rPr>
              <a:t>Unemployed</a:t>
            </a:r>
            <a:r>
              <a:rPr lang="fi-FI" sz="1800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fi-FI" sz="1800" dirty="0" err="1" smtClean="0">
                <a:solidFill>
                  <a:schemeClr val="accent2">
                    <a:lumMod val="50000"/>
                  </a:schemeClr>
                </a:solidFill>
              </a:rPr>
              <a:t>started</a:t>
            </a:r>
            <a:r>
              <a:rPr lang="fi-FI" sz="1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i-FI" sz="1800" dirty="0" err="1" smtClean="0">
                <a:solidFill>
                  <a:schemeClr val="accent2">
                    <a:lumMod val="50000"/>
                  </a:schemeClr>
                </a:solidFill>
              </a:rPr>
              <a:t>university</a:t>
            </a:r>
            <a:r>
              <a:rPr lang="fi-FI" sz="1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i-FI" sz="1800" dirty="0" err="1" smtClean="0">
                <a:solidFill>
                  <a:schemeClr val="accent2">
                    <a:lumMod val="50000"/>
                  </a:schemeClr>
                </a:solidFill>
              </a:rPr>
              <a:t>studies</a:t>
            </a:r>
            <a:r>
              <a:rPr lang="fi-FI" sz="1800" dirty="0" smtClean="0">
                <a:solidFill>
                  <a:schemeClr val="accent2">
                    <a:lumMod val="50000"/>
                  </a:schemeClr>
                </a:solidFill>
              </a:rPr>
              <a:t> in </a:t>
            </a:r>
            <a:r>
              <a:rPr lang="fi-FI" sz="1800" dirty="0" err="1" smtClean="0">
                <a:solidFill>
                  <a:schemeClr val="accent2">
                    <a:lumMod val="50000"/>
                  </a:schemeClr>
                </a:solidFill>
              </a:rPr>
              <a:t>Syria</a:t>
            </a:r>
            <a:endParaRPr lang="fi-FI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i-FI" sz="1800" dirty="0" err="1" smtClean="0">
                <a:solidFill>
                  <a:schemeClr val="accent2">
                    <a:lumMod val="50000"/>
                  </a:schemeClr>
                </a:solidFill>
              </a:rPr>
              <a:t>Interested</a:t>
            </a:r>
            <a:r>
              <a:rPr lang="fi-FI" sz="1800" dirty="0" smtClean="0">
                <a:solidFill>
                  <a:schemeClr val="accent2">
                    <a:lumMod val="50000"/>
                  </a:schemeClr>
                </a:solidFill>
              </a:rPr>
              <a:t> in: business, IT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i-FI" sz="1800" dirty="0" smtClean="0">
                <a:solidFill>
                  <a:schemeClr val="accent2">
                    <a:lumMod val="50000"/>
                  </a:schemeClr>
                </a:solidFill>
              </a:rPr>
              <a:t>Health: traumatic </a:t>
            </a:r>
            <a:r>
              <a:rPr lang="fi-FI" sz="1800" dirty="0" err="1" smtClean="0">
                <a:solidFill>
                  <a:schemeClr val="accent2">
                    <a:lumMod val="50000"/>
                  </a:schemeClr>
                </a:solidFill>
              </a:rPr>
              <a:t>experiences</a:t>
            </a:r>
            <a:endParaRPr lang="fi-FI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i-FI" sz="1800" dirty="0" err="1" smtClean="0">
                <a:solidFill>
                  <a:schemeClr val="accent2">
                    <a:lumMod val="50000"/>
                  </a:schemeClr>
                </a:solidFill>
              </a:rPr>
              <a:t>Frustrated</a:t>
            </a:r>
            <a:r>
              <a:rPr lang="fi-FI" sz="1800" dirty="0" smtClean="0">
                <a:solidFill>
                  <a:schemeClr val="accent2">
                    <a:lumMod val="50000"/>
                  </a:schemeClr>
                </a:solidFill>
              </a:rPr>
              <a:t> in </a:t>
            </a:r>
            <a:r>
              <a:rPr lang="fi-FI" sz="1800" dirty="0" err="1" smtClean="0">
                <a:solidFill>
                  <a:schemeClr val="accent2">
                    <a:lumMod val="50000"/>
                  </a:schemeClr>
                </a:solidFill>
              </a:rPr>
              <a:t>his</a:t>
            </a:r>
            <a:r>
              <a:rPr lang="fi-FI" sz="1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i-FI" sz="1800" dirty="0" err="1" smtClean="0">
                <a:solidFill>
                  <a:schemeClr val="accent2">
                    <a:lumMod val="50000"/>
                  </a:schemeClr>
                </a:solidFill>
              </a:rPr>
              <a:t>current</a:t>
            </a:r>
            <a:r>
              <a:rPr lang="fi-FI" sz="1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i-FI" sz="1800" dirty="0" err="1" smtClean="0">
                <a:solidFill>
                  <a:schemeClr val="accent2">
                    <a:lumMod val="50000"/>
                  </a:schemeClr>
                </a:solidFill>
              </a:rPr>
              <a:t>situation</a:t>
            </a:r>
            <a:endParaRPr lang="fi-FI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fi-FI" sz="16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668885" y="1590339"/>
            <a:ext cx="2766585" cy="2800686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accent2">
                <a:lumMod val="50000"/>
              </a:schemeClr>
            </a:solidFill>
          </a:ln>
        </p:spPr>
      </p:pic>
      <p:sp>
        <p:nvSpPr>
          <p:cNvPr id="11" name="TextBox 10"/>
          <p:cNvSpPr txBox="1"/>
          <p:nvPr/>
        </p:nvSpPr>
        <p:spPr>
          <a:xfrm>
            <a:off x="838199" y="4681340"/>
            <a:ext cx="5114925" cy="187743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i-FI" b="1" dirty="0" smtClean="0">
                <a:solidFill>
                  <a:schemeClr val="accent2">
                    <a:lumMod val="50000"/>
                  </a:schemeClr>
                </a:solidFill>
              </a:rPr>
              <a:t>NEEDS AND WISHES: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err="1" smtClean="0">
                <a:solidFill>
                  <a:schemeClr val="accent2">
                    <a:lumMod val="50000"/>
                  </a:schemeClr>
                </a:solidFill>
              </a:rPr>
              <a:t>Would</a:t>
            </a:r>
            <a:r>
              <a:rPr lang="fi-FI" sz="1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2">
                    <a:lumMod val="50000"/>
                  </a:schemeClr>
                </a:solidFill>
              </a:rPr>
              <a:t>like</a:t>
            </a:r>
            <a:r>
              <a:rPr lang="fi-FI" sz="1600" dirty="0" smtClean="0">
                <a:solidFill>
                  <a:schemeClr val="accent2">
                    <a:lumMod val="50000"/>
                  </a:schemeClr>
                </a:solidFill>
              </a:rPr>
              <a:t> to </a:t>
            </a:r>
            <a:r>
              <a:rPr lang="fi-FI" sz="1600" dirty="0" err="1" smtClean="0">
                <a:solidFill>
                  <a:schemeClr val="accent2">
                    <a:lumMod val="50000"/>
                  </a:schemeClr>
                </a:solidFill>
              </a:rPr>
              <a:t>continue</a:t>
            </a:r>
            <a:r>
              <a:rPr lang="fi-FI" sz="1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2">
                    <a:lumMod val="50000"/>
                  </a:schemeClr>
                </a:solidFill>
              </a:rPr>
              <a:t>his</a:t>
            </a:r>
            <a:r>
              <a:rPr lang="fi-FI" sz="1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2">
                    <a:lumMod val="50000"/>
                  </a:schemeClr>
                </a:solidFill>
              </a:rPr>
              <a:t>studies</a:t>
            </a:r>
            <a:r>
              <a:rPr lang="fi-FI" sz="1600" dirty="0" smtClean="0">
                <a:solidFill>
                  <a:schemeClr val="accent2">
                    <a:lumMod val="50000"/>
                  </a:schemeClr>
                </a:solidFill>
              </a:rPr>
              <a:t> and </a:t>
            </a:r>
            <a:r>
              <a:rPr lang="fi-FI" sz="1600" dirty="0" err="1" smtClean="0">
                <a:solidFill>
                  <a:schemeClr val="accent2">
                    <a:lumMod val="50000"/>
                  </a:schemeClr>
                </a:solidFill>
              </a:rPr>
              <a:t>find</a:t>
            </a:r>
            <a:r>
              <a:rPr lang="fi-FI" sz="1600" dirty="0" smtClean="0">
                <a:solidFill>
                  <a:schemeClr val="accent2">
                    <a:lumMod val="50000"/>
                  </a:schemeClr>
                </a:solidFill>
              </a:rPr>
              <a:t> a </a:t>
            </a:r>
            <a:r>
              <a:rPr lang="fi-FI" sz="1600" dirty="0" err="1" smtClean="0">
                <a:solidFill>
                  <a:schemeClr val="accent2">
                    <a:lumMod val="50000"/>
                  </a:schemeClr>
                </a:solidFill>
              </a:rPr>
              <a:t>job</a:t>
            </a:r>
            <a:endParaRPr lang="fi-FI" sz="1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>
                <a:solidFill>
                  <a:schemeClr val="accent2">
                    <a:lumMod val="50000"/>
                  </a:schemeClr>
                </a:solidFill>
              </a:rPr>
              <a:t>He is </a:t>
            </a:r>
            <a:r>
              <a:rPr lang="fi-FI" sz="1600" dirty="0" err="1" smtClean="0">
                <a:solidFill>
                  <a:schemeClr val="accent2">
                    <a:lumMod val="50000"/>
                  </a:schemeClr>
                </a:solidFill>
              </a:rPr>
              <a:t>missing</a:t>
            </a:r>
            <a:r>
              <a:rPr lang="fi-FI" sz="1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2">
                    <a:lumMod val="50000"/>
                  </a:schemeClr>
                </a:solidFill>
              </a:rPr>
              <a:t>his</a:t>
            </a:r>
            <a:r>
              <a:rPr lang="fi-FI" sz="1600" dirty="0" smtClean="0">
                <a:solidFill>
                  <a:schemeClr val="accent2">
                    <a:lumMod val="50000"/>
                  </a:schemeClr>
                </a:solidFill>
              </a:rPr>
              <a:t> home country and </a:t>
            </a:r>
            <a:r>
              <a:rPr lang="fi-FI" sz="1600" dirty="0" err="1" smtClean="0">
                <a:solidFill>
                  <a:schemeClr val="accent2">
                    <a:lumMod val="50000"/>
                  </a:schemeClr>
                </a:solidFill>
              </a:rPr>
              <a:t>family</a:t>
            </a:r>
            <a:r>
              <a:rPr lang="fi-FI" sz="1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2">
                    <a:lumMod val="50000"/>
                  </a:schemeClr>
                </a:solidFill>
              </a:rPr>
              <a:t>members</a:t>
            </a:r>
            <a:endParaRPr lang="fi-FI" sz="1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>
                <a:solidFill>
                  <a:schemeClr val="accent2">
                    <a:lumMod val="50000"/>
                  </a:schemeClr>
                </a:solidFill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>
                <a:solidFill>
                  <a:schemeClr val="accent2">
                    <a:lumMod val="50000"/>
                  </a:schemeClr>
                </a:solidFill>
              </a:rPr>
              <a:t>…</a:t>
            </a:r>
          </a:p>
          <a:p>
            <a:endParaRPr lang="fi-FI" sz="1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38875" y="4681340"/>
            <a:ext cx="5406892" cy="184665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i-FI" b="1" dirty="0" smtClean="0">
                <a:solidFill>
                  <a:schemeClr val="accent2">
                    <a:lumMod val="50000"/>
                  </a:schemeClr>
                </a:solidFill>
              </a:rPr>
              <a:t>CHALLENGES AND STRUGGLES: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err="1">
                <a:solidFill>
                  <a:schemeClr val="accent2">
                    <a:lumMod val="50000"/>
                  </a:schemeClr>
                </a:solidFill>
              </a:rPr>
              <a:t>I</a:t>
            </a:r>
            <a:r>
              <a:rPr lang="fi-FI" sz="1600" dirty="0" err="1" smtClean="0">
                <a:solidFill>
                  <a:schemeClr val="accent2">
                    <a:lumMod val="50000"/>
                  </a:schemeClr>
                </a:solidFill>
              </a:rPr>
              <a:t>nadequate</a:t>
            </a:r>
            <a:r>
              <a:rPr lang="fi-FI" sz="1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2">
                    <a:lumMod val="50000"/>
                  </a:schemeClr>
                </a:solidFill>
              </a:rPr>
              <a:t>language</a:t>
            </a:r>
            <a:r>
              <a:rPr lang="fi-FI" sz="1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2">
                    <a:lumMod val="50000"/>
                  </a:schemeClr>
                </a:solidFill>
              </a:rPr>
              <a:t>skills</a:t>
            </a:r>
            <a:r>
              <a:rPr lang="fi-FI" sz="1600" dirty="0" smtClean="0">
                <a:solidFill>
                  <a:schemeClr val="accent2">
                    <a:lumMod val="50000"/>
                  </a:schemeClr>
                </a:solidFill>
              </a:rPr>
              <a:t> for </a:t>
            </a:r>
            <a:r>
              <a:rPr lang="fi-FI" sz="1600" dirty="0" err="1" smtClean="0">
                <a:solidFill>
                  <a:schemeClr val="accent2">
                    <a:lumMod val="50000"/>
                  </a:schemeClr>
                </a:solidFill>
              </a:rPr>
              <a:t>handling</a:t>
            </a:r>
            <a:r>
              <a:rPr lang="fi-FI" sz="1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2">
                    <a:lumMod val="50000"/>
                  </a:schemeClr>
                </a:solidFill>
              </a:rPr>
              <a:t>the</a:t>
            </a:r>
            <a:r>
              <a:rPr lang="fi-FI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i-FI" sz="1600" dirty="0" err="1">
                <a:solidFill>
                  <a:schemeClr val="accent2">
                    <a:lumMod val="50000"/>
                  </a:schemeClr>
                </a:solidFill>
              </a:rPr>
              <a:t>b</a:t>
            </a:r>
            <a:r>
              <a:rPr lang="fi-FI" sz="1600" dirty="0" err="1" smtClean="0">
                <a:solidFill>
                  <a:schemeClr val="accent2">
                    <a:lumMod val="50000"/>
                  </a:schemeClr>
                </a:solidFill>
              </a:rPr>
              <a:t>ureaucracy</a:t>
            </a:r>
            <a:endParaRPr lang="fi-FI" sz="1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err="1" smtClean="0">
                <a:solidFill>
                  <a:schemeClr val="accent2">
                    <a:lumMod val="50000"/>
                  </a:schemeClr>
                </a:solidFill>
              </a:rPr>
              <a:t>Lack</a:t>
            </a:r>
            <a:r>
              <a:rPr lang="fi-FI" sz="1600" dirty="0" smtClean="0">
                <a:solidFill>
                  <a:schemeClr val="accent2">
                    <a:lumMod val="50000"/>
                  </a:schemeClr>
                </a:solidFill>
              </a:rPr>
              <a:t> of </a:t>
            </a:r>
            <a:r>
              <a:rPr lang="fi-FI" sz="1600" dirty="0" err="1" smtClean="0">
                <a:solidFill>
                  <a:schemeClr val="accent2">
                    <a:lumMod val="50000"/>
                  </a:schemeClr>
                </a:solidFill>
              </a:rPr>
              <a:t>networks</a:t>
            </a:r>
            <a:r>
              <a:rPr lang="fi-FI" sz="1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2">
                    <a:lumMod val="50000"/>
                  </a:schemeClr>
                </a:solidFill>
              </a:rPr>
              <a:t>hinders</a:t>
            </a:r>
            <a:r>
              <a:rPr lang="fi-FI" sz="1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2">
                    <a:lumMod val="50000"/>
                  </a:schemeClr>
                </a:solidFill>
              </a:rPr>
              <a:t>employment</a:t>
            </a:r>
            <a:r>
              <a:rPr lang="fi-FI" sz="1600" dirty="0" smtClean="0">
                <a:solidFill>
                  <a:schemeClr val="accent2">
                    <a:lumMod val="50000"/>
                  </a:schemeClr>
                </a:solidFill>
              </a:rPr>
              <a:t> and </a:t>
            </a:r>
            <a:r>
              <a:rPr lang="fi-FI" sz="1600" dirty="0" err="1" smtClean="0">
                <a:solidFill>
                  <a:schemeClr val="accent2">
                    <a:lumMod val="50000"/>
                  </a:schemeClr>
                </a:solidFill>
              </a:rPr>
              <a:t>integration</a:t>
            </a:r>
            <a:endParaRPr lang="fi-FI" sz="1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err="1" smtClean="0">
                <a:solidFill>
                  <a:schemeClr val="accent2">
                    <a:lumMod val="50000"/>
                  </a:schemeClr>
                </a:solidFill>
              </a:rPr>
              <a:t>Hostile</a:t>
            </a:r>
            <a:r>
              <a:rPr lang="fi-FI" sz="1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2">
                    <a:lumMod val="50000"/>
                  </a:schemeClr>
                </a:solidFill>
              </a:rPr>
              <a:t>attitudes</a:t>
            </a:r>
            <a:r>
              <a:rPr lang="fi-FI" sz="1600" dirty="0" smtClean="0">
                <a:solidFill>
                  <a:schemeClr val="accent2">
                    <a:lumMod val="50000"/>
                  </a:schemeClr>
                </a:solidFill>
              </a:rPr>
              <a:t> in </a:t>
            </a:r>
            <a:r>
              <a:rPr lang="fi-FI" sz="1600" dirty="0" err="1" smtClean="0">
                <a:solidFill>
                  <a:schemeClr val="accent2">
                    <a:lumMod val="50000"/>
                  </a:schemeClr>
                </a:solidFill>
              </a:rPr>
              <a:t>the</a:t>
            </a:r>
            <a:r>
              <a:rPr lang="fi-FI" sz="1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2">
                    <a:lumMod val="50000"/>
                  </a:schemeClr>
                </a:solidFill>
              </a:rPr>
              <a:t>society</a:t>
            </a:r>
            <a:endParaRPr lang="fi-FI" sz="1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>
                <a:solidFill>
                  <a:schemeClr val="accent2">
                    <a:lumMod val="50000"/>
                  </a:schemeClr>
                </a:solidFill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>
                <a:solidFill>
                  <a:schemeClr val="accent2">
                    <a:lumMod val="50000"/>
                  </a:schemeClr>
                </a:solidFill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6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Content Placeholder 7"/>
          <p:cNvSpPr txBox="1">
            <a:spLocks/>
          </p:cNvSpPr>
          <p:nvPr/>
        </p:nvSpPr>
        <p:spPr>
          <a:xfrm>
            <a:off x="838199" y="3405004"/>
            <a:ext cx="6591301" cy="105498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i-FI" sz="1800" b="1" dirty="0" smtClean="0">
                <a:solidFill>
                  <a:schemeClr val="accent2">
                    <a:lumMod val="50000"/>
                  </a:schemeClr>
                </a:solidFill>
              </a:rPr>
              <a:t>INSPIRED/MOTIVATED BY: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i-FI" sz="1800" dirty="0" smtClean="0">
                <a:solidFill>
                  <a:schemeClr val="accent2">
                    <a:lumMod val="50000"/>
                  </a:schemeClr>
                </a:solidFill>
              </a:rPr>
              <a:t>…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i-FI" sz="1800" dirty="0" smtClean="0">
                <a:solidFill>
                  <a:schemeClr val="accent2">
                    <a:lumMod val="50000"/>
                  </a:schemeClr>
                </a:solidFill>
              </a:rPr>
              <a:t>…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fi-FI" sz="16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9192810" y="138843"/>
            <a:ext cx="2893499" cy="2369713"/>
            <a:chOff x="9192810" y="138843"/>
            <a:chExt cx="2893499" cy="2369713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15" name="Cloud Callout 14"/>
            <p:cNvSpPr/>
            <p:nvPr/>
          </p:nvSpPr>
          <p:spPr>
            <a:xfrm>
              <a:off x="9192810" y="138843"/>
              <a:ext cx="2893499" cy="2369713"/>
            </a:xfrm>
            <a:prstGeom prst="cloudCallout">
              <a:avLst>
                <a:gd name="adj1" fmla="val -23730"/>
                <a:gd name="adj2" fmla="val 66618"/>
              </a:avLst>
            </a:prstGeom>
            <a:grpFill/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745014" y="507097"/>
              <a:ext cx="1678547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fi-FI" b="1" dirty="0" smtClean="0">
                  <a:solidFill>
                    <a:schemeClr val="accent2">
                      <a:lumMod val="50000"/>
                    </a:schemeClr>
                  </a:solidFill>
                </a:rPr>
                <a:t>DREAM</a:t>
              </a:r>
              <a:r>
                <a:rPr lang="fi-FI" dirty="0" smtClean="0">
                  <a:solidFill>
                    <a:schemeClr val="accent2">
                      <a:lumMod val="50000"/>
                    </a:schemeClr>
                  </a:solidFill>
                </a:rPr>
                <a:t>:</a:t>
              </a:r>
              <a:endParaRPr lang="fi-FI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59421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365126"/>
            <a:ext cx="6591300" cy="911224"/>
          </a:xfr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12054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b="1" dirty="0" smtClean="0">
                <a:solidFill>
                  <a:srgbClr val="012054"/>
                </a:solidFill>
                <a:latin typeface="+mj-lt"/>
                <a:ea typeface="+mj-ea"/>
                <a:cs typeface="+mj-cs"/>
              </a:rPr>
            </a:br>
            <a:r>
              <a:rPr lang="en-US" sz="49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NEET Laura, 19 </a:t>
            </a:r>
            <a:r>
              <a:rPr lang="en-US" sz="49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/>
            </a:r>
            <a:br>
              <a:rPr lang="en-US" sz="49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endParaRPr lang="fi-FI" sz="4900" b="1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838199" y="1479071"/>
            <a:ext cx="6591301" cy="1882316"/>
          </a:xfr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fi-FI" sz="1800" b="1" dirty="0" smtClean="0">
                <a:solidFill>
                  <a:schemeClr val="accent6">
                    <a:lumMod val="50000"/>
                  </a:schemeClr>
                </a:solidFill>
              </a:rPr>
              <a:t>LIFE SITUATION:</a:t>
            </a:r>
          </a:p>
          <a:p>
            <a:pPr>
              <a:spcBef>
                <a:spcPts val="0"/>
              </a:spcBef>
            </a:pPr>
            <a:r>
              <a:rPr lang="fi-FI" sz="1800" dirty="0" err="1" smtClean="0">
                <a:solidFill>
                  <a:schemeClr val="accent6">
                    <a:lumMod val="50000"/>
                  </a:schemeClr>
                </a:solidFill>
              </a:rPr>
              <a:t>Lives</a:t>
            </a:r>
            <a:r>
              <a:rPr lang="fi-FI" sz="1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fi-FI" sz="1800" dirty="0" err="1" smtClean="0">
                <a:solidFill>
                  <a:schemeClr val="accent6">
                    <a:lumMod val="50000"/>
                  </a:schemeClr>
                </a:solidFill>
              </a:rPr>
              <a:t>with</a:t>
            </a:r>
            <a:r>
              <a:rPr lang="fi-FI" sz="1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fi-FI" sz="1800" dirty="0" err="1" smtClean="0">
                <a:solidFill>
                  <a:schemeClr val="accent6">
                    <a:lumMod val="50000"/>
                  </a:schemeClr>
                </a:solidFill>
              </a:rPr>
              <a:t>her</a:t>
            </a:r>
            <a:r>
              <a:rPr lang="fi-FI" sz="1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fi-FI" sz="1800" dirty="0" err="1" smtClean="0">
                <a:solidFill>
                  <a:schemeClr val="accent6">
                    <a:lumMod val="50000"/>
                  </a:schemeClr>
                </a:solidFill>
              </a:rPr>
              <a:t>family</a:t>
            </a:r>
            <a:r>
              <a:rPr lang="fi-FI" sz="18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fi-FI" sz="1800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fi-FI" sz="1800" dirty="0" err="1" smtClean="0">
                <a:solidFill>
                  <a:schemeClr val="accent6">
                    <a:lumMod val="50000"/>
                  </a:schemeClr>
                </a:solidFill>
              </a:rPr>
              <a:t>mother</a:t>
            </a:r>
            <a:r>
              <a:rPr lang="fi-FI" sz="18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fi-FI" sz="1800" dirty="0" err="1" smtClean="0">
                <a:solidFill>
                  <a:schemeClr val="accent6">
                    <a:lumMod val="50000"/>
                  </a:schemeClr>
                </a:solidFill>
              </a:rPr>
              <a:t>step</a:t>
            </a:r>
            <a:r>
              <a:rPr lang="fi-FI" sz="1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fi-FI" sz="1800" dirty="0" err="1" smtClean="0">
                <a:solidFill>
                  <a:schemeClr val="accent6">
                    <a:lumMod val="50000"/>
                  </a:schemeClr>
                </a:solidFill>
              </a:rPr>
              <a:t>father</a:t>
            </a:r>
            <a:r>
              <a:rPr lang="fi-FI" sz="1800" dirty="0" smtClean="0">
                <a:solidFill>
                  <a:schemeClr val="accent6">
                    <a:lumMod val="50000"/>
                  </a:schemeClr>
                </a:solidFill>
              </a:rPr>
              <a:t> and </a:t>
            </a:r>
            <a:r>
              <a:rPr lang="fi-FI" sz="1800" dirty="0" err="1" smtClean="0">
                <a:solidFill>
                  <a:schemeClr val="accent6">
                    <a:lumMod val="50000"/>
                  </a:schemeClr>
                </a:solidFill>
              </a:rPr>
              <a:t>little</a:t>
            </a:r>
            <a:r>
              <a:rPr lang="fi-FI" sz="1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fi-FI" sz="1800" dirty="0" err="1" smtClean="0">
                <a:solidFill>
                  <a:schemeClr val="accent6">
                    <a:lumMod val="50000"/>
                  </a:schemeClr>
                </a:solidFill>
              </a:rPr>
              <a:t>brother</a:t>
            </a:r>
            <a:r>
              <a:rPr lang="fi-FI" sz="1800" dirty="0" smtClean="0">
                <a:solidFill>
                  <a:schemeClr val="accent6">
                    <a:lumMod val="50000"/>
                  </a:schemeClr>
                </a:solidFill>
              </a:rPr>
              <a:t>) in </a:t>
            </a:r>
            <a:r>
              <a:rPr lang="fi-FI" sz="1800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fi-FI" sz="1800" dirty="0" smtClean="0">
                <a:solidFill>
                  <a:schemeClr val="accent6">
                    <a:lumMod val="50000"/>
                  </a:schemeClr>
                </a:solidFill>
              </a:rPr>
              <a:t> countryside</a:t>
            </a:r>
          </a:p>
          <a:p>
            <a:pPr>
              <a:spcBef>
                <a:spcPts val="0"/>
              </a:spcBef>
            </a:pPr>
            <a:r>
              <a:rPr lang="fi-FI" sz="1800" dirty="0" err="1" smtClean="0">
                <a:solidFill>
                  <a:schemeClr val="accent6">
                    <a:lumMod val="50000"/>
                  </a:schemeClr>
                </a:solidFill>
              </a:rPr>
              <a:t>Graduated</a:t>
            </a:r>
            <a:r>
              <a:rPr lang="fi-FI" sz="1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fi-FI" sz="1800" dirty="0" err="1" smtClean="0">
                <a:solidFill>
                  <a:schemeClr val="accent6">
                    <a:lumMod val="50000"/>
                  </a:schemeClr>
                </a:solidFill>
              </a:rPr>
              <a:t>from</a:t>
            </a:r>
            <a:r>
              <a:rPr lang="fi-FI" sz="1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fi-FI" sz="1800" dirty="0" err="1" smtClean="0">
                <a:solidFill>
                  <a:schemeClr val="accent6">
                    <a:lumMod val="50000"/>
                  </a:schemeClr>
                </a:solidFill>
              </a:rPr>
              <a:t>secondary</a:t>
            </a:r>
            <a:r>
              <a:rPr lang="fi-FI" sz="1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fi-FI" sz="1800" dirty="0" err="1" smtClean="0">
                <a:solidFill>
                  <a:schemeClr val="accent6">
                    <a:lumMod val="50000"/>
                  </a:schemeClr>
                </a:solidFill>
              </a:rPr>
              <a:t>school</a:t>
            </a:r>
            <a:r>
              <a:rPr lang="fi-FI" sz="1800" dirty="0" smtClean="0">
                <a:solidFill>
                  <a:schemeClr val="accent6">
                    <a:lumMod val="50000"/>
                  </a:schemeClr>
                </a:solidFill>
              </a:rPr>
              <a:t> and </a:t>
            </a:r>
            <a:r>
              <a:rPr lang="fi-FI" sz="1800" dirty="0" err="1" smtClean="0">
                <a:solidFill>
                  <a:schemeClr val="accent6">
                    <a:lumMod val="50000"/>
                  </a:schemeClr>
                </a:solidFill>
              </a:rPr>
              <a:t>started</a:t>
            </a:r>
            <a:r>
              <a:rPr lang="fi-FI" sz="1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fi-FI" sz="1800" dirty="0" err="1" smtClean="0">
                <a:solidFill>
                  <a:schemeClr val="accent6">
                    <a:lumMod val="50000"/>
                  </a:schemeClr>
                </a:solidFill>
              </a:rPr>
              <a:t>vocational</a:t>
            </a:r>
            <a:r>
              <a:rPr lang="fi-FI" sz="1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fi-FI" sz="1800" dirty="0" err="1" smtClean="0">
                <a:solidFill>
                  <a:schemeClr val="accent6">
                    <a:lumMod val="50000"/>
                  </a:schemeClr>
                </a:solidFill>
              </a:rPr>
              <a:t>training</a:t>
            </a:r>
            <a:r>
              <a:rPr lang="fi-FI" sz="1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>
              <a:spcBef>
                <a:spcPts val="0"/>
              </a:spcBef>
            </a:pPr>
            <a:r>
              <a:rPr lang="fi-FI" sz="1800" dirty="0" err="1" smtClean="0">
                <a:solidFill>
                  <a:schemeClr val="accent6">
                    <a:lumMod val="50000"/>
                  </a:schemeClr>
                </a:solidFill>
              </a:rPr>
              <a:t>Unemployed</a:t>
            </a:r>
            <a:endParaRPr lang="fi-FI" sz="18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fi-FI" sz="1800" dirty="0" err="1" smtClean="0">
                <a:solidFill>
                  <a:schemeClr val="accent6">
                    <a:lumMod val="50000"/>
                  </a:schemeClr>
                </a:solidFill>
              </a:rPr>
              <a:t>Interested</a:t>
            </a:r>
            <a:r>
              <a:rPr lang="fi-FI" sz="1800" dirty="0" smtClean="0">
                <a:solidFill>
                  <a:schemeClr val="accent6">
                    <a:lumMod val="50000"/>
                  </a:schemeClr>
                </a:solidFill>
              </a:rPr>
              <a:t> in: </a:t>
            </a:r>
            <a:r>
              <a:rPr lang="fi-FI" sz="1800" dirty="0" err="1" smtClean="0">
                <a:solidFill>
                  <a:schemeClr val="accent6">
                    <a:lumMod val="50000"/>
                  </a:schemeClr>
                </a:solidFill>
              </a:rPr>
              <a:t>fashion</a:t>
            </a:r>
            <a:r>
              <a:rPr lang="fi-FI" sz="18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fi-FI" sz="1800" dirty="0" err="1" smtClean="0">
                <a:solidFill>
                  <a:schemeClr val="accent6">
                    <a:lumMod val="50000"/>
                  </a:schemeClr>
                </a:solidFill>
              </a:rPr>
              <a:t>animals</a:t>
            </a:r>
            <a:endParaRPr lang="fi-FI" sz="1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fi-FI" sz="1800" dirty="0" smtClean="0">
                <a:solidFill>
                  <a:schemeClr val="accent6">
                    <a:lumMod val="50000"/>
                  </a:schemeClr>
                </a:solidFill>
              </a:rPr>
              <a:t>Health: </a:t>
            </a:r>
            <a:r>
              <a:rPr lang="fi-FI" sz="1800" dirty="0" err="1" smtClean="0">
                <a:solidFill>
                  <a:schemeClr val="accent6">
                    <a:lumMod val="50000"/>
                  </a:schemeClr>
                </a:solidFill>
              </a:rPr>
              <a:t>problems</a:t>
            </a:r>
            <a:r>
              <a:rPr lang="fi-FI" sz="1800" dirty="0" smtClean="0">
                <a:solidFill>
                  <a:schemeClr val="accent6">
                    <a:lumMod val="50000"/>
                  </a:schemeClr>
                </a:solidFill>
              </a:rPr>
              <a:t> in </a:t>
            </a:r>
            <a:r>
              <a:rPr lang="fi-FI" sz="1800" dirty="0" err="1" smtClean="0">
                <a:solidFill>
                  <a:schemeClr val="accent6">
                    <a:lumMod val="50000"/>
                  </a:schemeClr>
                </a:solidFill>
              </a:rPr>
              <a:t>concentrating</a:t>
            </a:r>
            <a:r>
              <a:rPr lang="fi-FI" sz="1800" dirty="0" smtClean="0">
                <a:solidFill>
                  <a:schemeClr val="accent6">
                    <a:lumMod val="50000"/>
                  </a:schemeClr>
                </a:solidFill>
              </a:rPr>
              <a:t> and </a:t>
            </a:r>
            <a:r>
              <a:rPr lang="fi-FI" sz="1800" dirty="0" err="1" smtClean="0">
                <a:solidFill>
                  <a:schemeClr val="accent6">
                    <a:lumMod val="50000"/>
                  </a:schemeClr>
                </a:solidFill>
              </a:rPr>
              <a:t>sleeping</a:t>
            </a:r>
            <a:endParaRPr lang="fi-FI" sz="1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fi-FI" sz="18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668885" y="1590339"/>
            <a:ext cx="2766585" cy="280068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</p:pic>
      <p:sp>
        <p:nvSpPr>
          <p:cNvPr id="11" name="TextBox 10"/>
          <p:cNvSpPr txBox="1"/>
          <p:nvPr/>
        </p:nvSpPr>
        <p:spPr>
          <a:xfrm>
            <a:off x="838199" y="4681340"/>
            <a:ext cx="5114925" cy="187743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i-FI" b="1" dirty="0" smtClean="0">
                <a:solidFill>
                  <a:schemeClr val="accent6">
                    <a:lumMod val="50000"/>
                  </a:schemeClr>
                </a:solidFill>
              </a:rPr>
              <a:t>NEEDS AND WISHES: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err="1" smtClean="0">
                <a:solidFill>
                  <a:schemeClr val="accent6">
                    <a:lumMod val="50000"/>
                  </a:schemeClr>
                </a:solidFill>
              </a:rPr>
              <a:t>She</a:t>
            </a:r>
            <a:r>
              <a:rPr lang="fi-FI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6">
                    <a:lumMod val="50000"/>
                  </a:schemeClr>
                </a:solidFill>
              </a:rPr>
              <a:t>would</a:t>
            </a:r>
            <a:r>
              <a:rPr lang="fi-FI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6">
                    <a:lumMod val="50000"/>
                  </a:schemeClr>
                </a:solidFill>
              </a:rPr>
              <a:t>want</a:t>
            </a:r>
            <a:r>
              <a:rPr lang="fi-FI" sz="1600" dirty="0" smtClean="0">
                <a:solidFill>
                  <a:schemeClr val="accent6">
                    <a:lumMod val="50000"/>
                  </a:schemeClr>
                </a:solidFill>
              </a:rPr>
              <a:t> to </a:t>
            </a:r>
            <a:r>
              <a:rPr lang="fi-FI" sz="1600" dirty="0" err="1" smtClean="0">
                <a:solidFill>
                  <a:schemeClr val="accent6">
                    <a:lumMod val="50000"/>
                  </a:schemeClr>
                </a:solidFill>
              </a:rPr>
              <a:t>find</a:t>
            </a:r>
            <a:r>
              <a:rPr lang="fi-FI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6">
                    <a:lumMod val="50000"/>
                  </a:schemeClr>
                </a:solidFill>
              </a:rPr>
              <a:t>her</a:t>
            </a:r>
            <a:r>
              <a:rPr lang="fi-FI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6">
                    <a:lumMod val="50000"/>
                  </a:schemeClr>
                </a:solidFill>
              </a:rPr>
              <a:t>place</a:t>
            </a:r>
            <a:r>
              <a:rPr lang="fi-FI" sz="1600" dirty="0" smtClean="0">
                <a:solidFill>
                  <a:schemeClr val="accent6">
                    <a:lumMod val="50000"/>
                  </a:schemeClr>
                </a:solidFill>
              </a:rPr>
              <a:t> in </a:t>
            </a:r>
            <a:r>
              <a:rPr lang="fi-FI" sz="1600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fi-FI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6">
                    <a:lumMod val="50000"/>
                  </a:schemeClr>
                </a:solidFill>
              </a:rPr>
              <a:t>community</a:t>
            </a:r>
            <a:r>
              <a:rPr lang="fi-FI" sz="1600" dirty="0" smtClean="0">
                <a:solidFill>
                  <a:schemeClr val="accent6">
                    <a:lumMod val="50000"/>
                  </a:schemeClr>
                </a:solidFill>
              </a:rPr>
              <a:t> and </a:t>
            </a:r>
            <a:r>
              <a:rPr lang="fi-FI" sz="1600" dirty="0" err="1" smtClean="0">
                <a:solidFill>
                  <a:schemeClr val="accent6">
                    <a:lumMod val="50000"/>
                  </a:schemeClr>
                </a:solidFill>
              </a:rPr>
              <a:t>society</a:t>
            </a:r>
            <a:endParaRPr lang="fi-FI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err="1" smtClean="0">
                <a:solidFill>
                  <a:schemeClr val="accent6">
                    <a:lumMod val="50000"/>
                  </a:schemeClr>
                </a:solidFill>
              </a:rPr>
              <a:t>Doesn’t</a:t>
            </a:r>
            <a:r>
              <a:rPr lang="fi-FI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6">
                    <a:lumMod val="50000"/>
                  </a:schemeClr>
                </a:solidFill>
              </a:rPr>
              <a:t>know</a:t>
            </a:r>
            <a:r>
              <a:rPr lang="fi-FI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6">
                    <a:lumMod val="50000"/>
                  </a:schemeClr>
                </a:solidFill>
              </a:rPr>
              <a:t>exactly</a:t>
            </a:r>
            <a:r>
              <a:rPr lang="fi-FI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6">
                    <a:lumMod val="50000"/>
                  </a:schemeClr>
                </a:solidFill>
              </a:rPr>
              <a:t>what</a:t>
            </a:r>
            <a:r>
              <a:rPr lang="fi-FI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6">
                    <a:lumMod val="50000"/>
                  </a:schemeClr>
                </a:solidFill>
              </a:rPr>
              <a:t>she</a:t>
            </a:r>
            <a:r>
              <a:rPr lang="fi-FI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6">
                    <a:lumMod val="50000"/>
                  </a:schemeClr>
                </a:solidFill>
              </a:rPr>
              <a:t>wishes</a:t>
            </a:r>
            <a:r>
              <a:rPr lang="fi-FI" sz="1600" dirty="0" smtClean="0">
                <a:solidFill>
                  <a:schemeClr val="accent6">
                    <a:lumMod val="50000"/>
                  </a:schemeClr>
                </a:solidFill>
              </a:rPr>
              <a:t> for </a:t>
            </a:r>
            <a:r>
              <a:rPr lang="fi-FI" sz="1600" dirty="0" err="1" smtClean="0">
                <a:solidFill>
                  <a:schemeClr val="accent6">
                    <a:lumMod val="50000"/>
                  </a:schemeClr>
                </a:solidFill>
              </a:rPr>
              <a:t>her</a:t>
            </a:r>
            <a:r>
              <a:rPr lang="fi-FI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6">
                    <a:lumMod val="50000"/>
                  </a:schemeClr>
                </a:solidFill>
              </a:rPr>
              <a:t>future</a:t>
            </a:r>
            <a:endParaRPr lang="fi-FI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>
                <a:solidFill>
                  <a:schemeClr val="accent6">
                    <a:lumMod val="50000"/>
                  </a:schemeClr>
                </a:solidFill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>
                <a:solidFill>
                  <a:schemeClr val="accent6">
                    <a:lumMod val="50000"/>
                  </a:schemeClr>
                </a:solidFill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38875" y="4681340"/>
            <a:ext cx="5406892" cy="184665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i-FI" b="1" dirty="0" smtClean="0">
                <a:solidFill>
                  <a:schemeClr val="accent6">
                    <a:lumMod val="50000"/>
                  </a:schemeClr>
                </a:solidFill>
              </a:rPr>
              <a:t>CHALLENGES AND STRUGGLES: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err="1" smtClean="0">
                <a:solidFill>
                  <a:schemeClr val="accent6">
                    <a:lumMod val="50000"/>
                  </a:schemeClr>
                </a:solidFill>
              </a:rPr>
              <a:t>Lack</a:t>
            </a:r>
            <a:r>
              <a:rPr lang="fi-FI" sz="1600" dirty="0" smtClean="0">
                <a:solidFill>
                  <a:schemeClr val="accent6">
                    <a:lumMod val="50000"/>
                  </a:schemeClr>
                </a:solidFill>
              </a:rPr>
              <a:t> of </a:t>
            </a:r>
            <a:r>
              <a:rPr lang="fi-FI" sz="1600" dirty="0" err="1" smtClean="0">
                <a:solidFill>
                  <a:schemeClr val="accent6">
                    <a:lumMod val="50000"/>
                  </a:schemeClr>
                </a:solidFill>
              </a:rPr>
              <a:t>balance</a:t>
            </a:r>
            <a:r>
              <a:rPr lang="fi-FI" sz="1600" dirty="0" smtClean="0">
                <a:solidFill>
                  <a:schemeClr val="accent6">
                    <a:lumMod val="50000"/>
                  </a:schemeClr>
                </a:solidFill>
              </a:rPr>
              <a:t> in </a:t>
            </a:r>
            <a:r>
              <a:rPr lang="fi-FI" sz="1600" dirty="0" err="1" smtClean="0">
                <a:solidFill>
                  <a:schemeClr val="accent6">
                    <a:lumMod val="50000"/>
                  </a:schemeClr>
                </a:solidFill>
              </a:rPr>
              <a:t>daily</a:t>
            </a:r>
            <a:r>
              <a:rPr lang="fi-FI" sz="1600" dirty="0" smtClean="0">
                <a:solidFill>
                  <a:schemeClr val="accent6">
                    <a:lumMod val="50000"/>
                  </a:schemeClr>
                </a:solidFill>
              </a:rPr>
              <a:t> life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err="1" smtClean="0">
                <a:solidFill>
                  <a:schemeClr val="accent6">
                    <a:lumMod val="50000"/>
                  </a:schemeClr>
                </a:solidFill>
              </a:rPr>
              <a:t>Low</a:t>
            </a:r>
            <a:r>
              <a:rPr lang="fi-FI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6">
                    <a:lumMod val="50000"/>
                  </a:schemeClr>
                </a:solidFill>
              </a:rPr>
              <a:t>selfconfidence</a:t>
            </a:r>
            <a:r>
              <a:rPr lang="fi-FI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err="1" smtClean="0">
                <a:solidFill>
                  <a:schemeClr val="accent6">
                    <a:lumMod val="50000"/>
                  </a:schemeClr>
                </a:solidFill>
              </a:rPr>
              <a:t>High</a:t>
            </a:r>
            <a:r>
              <a:rPr lang="fi-FI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6">
                    <a:lumMod val="50000"/>
                  </a:schemeClr>
                </a:solidFill>
              </a:rPr>
              <a:t>unemployment</a:t>
            </a:r>
            <a:r>
              <a:rPr lang="fi-FI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6">
                    <a:lumMod val="50000"/>
                  </a:schemeClr>
                </a:solidFill>
              </a:rPr>
              <a:t>rate</a:t>
            </a:r>
            <a:r>
              <a:rPr lang="fi-FI" sz="1600" dirty="0" smtClean="0">
                <a:solidFill>
                  <a:schemeClr val="accent6">
                    <a:lumMod val="50000"/>
                  </a:schemeClr>
                </a:solidFill>
              </a:rPr>
              <a:t> in </a:t>
            </a:r>
            <a:r>
              <a:rPr lang="fi-FI" sz="1600" dirty="0" err="1" smtClean="0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fi-FI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6">
                    <a:lumMod val="50000"/>
                  </a:schemeClr>
                </a:solidFill>
              </a:rPr>
              <a:t>area</a:t>
            </a:r>
            <a:endParaRPr lang="fi-FI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>
                <a:solidFill>
                  <a:schemeClr val="accent6">
                    <a:lumMod val="50000"/>
                  </a:schemeClr>
                </a:solidFill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>
                <a:solidFill>
                  <a:schemeClr val="accent6">
                    <a:lumMod val="50000"/>
                  </a:schemeClr>
                </a:solidFill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6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Content Placeholder 7"/>
          <p:cNvSpPr txBox="1">
            <a:spLocks/>
          </p:cNvSpPr>
          <p:nvPr/>
        </p:nvSpPr>
        <p:spPr>
          <a:xfrm>
            <a:off x="838198" y="3538947"/>
            <a:ext cx="6591301" cy="9648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i-FI" sz="1800" b="1" dirty="0" smtClean="0">
                <a:solidFill>
                  <a:schemeClr val="accent6">
                    <a:lumMod val="50000"/>
                  </a:schemeClr>
                </a:solidFill>
              </a:rPr>
              <a:t>INSPIRED/MOTIVATED BY:</a:t>
            </a:r>
          </a:p>
          <a:p>
            <a:pPr>
              <a:spcBef>
                <a:spcPts val="0"/>
              </a:spcBef>
            </a:pPr>
            <a:r>
              <a:rPr lang="fi-FI" sz="1800" dirty="0" smtClean="0">
                <a:solidFill>
                  <a:schemeClr val="accent6">
                    <a:lumMod val="50000"/>
                  </a:schemeClr>
                </a:solidFill>
              </a:rPr>
              <a:t>…</a:t>
            </a:r>
          </a:p>
          <a:p>
            <a:pPr>
              <a:spcBef>
                <a:spcPts val="0"/>
              </a:spcBef>
            </a:pPr>
            <a:r>
              <a:rPr lang="fi-FI" sz="1800" dirty="0" smtClean="0">
                <a:solidFill>
                  <a:schemeClr val="accent6">
                    <a:lumMod val="50000"/>
                  </a:schemeClr>
                </a:solidFill>
              </a:rPr>
              <a:t>…</a:t>
            </a:r>
          </a:p>
          <a:p>
            <a:pPr>
              <a:spcBef>
                <a:spcPts val="0"/>
              </a:spcBef>
            </a:pPr>
            <a:endParaRPr lang="fi-FI" sz="18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9192810" y="138843"/>
            <a:ext cx="2893499" cy="2369713"/>
            <a:chOff x="9192810" y="138843"/>
            <a:chExt cx="2893499" cy="2369713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15" name="Cloud Callout 14"/>
            <p:cNvSpPr/>
            <p:nvPr/>
          </p:nvSpPr>
          <p:spPr>
            <a:xfrm>
              <a:off x="9192810" y="138843"/>
              <a:ext cx="2893499" cy="2369713"/>
            </a:xfrm>
            <a:prstGeom prst="cloudCallout">
              <a:avLst>
                <a:gd name="adj1" fmla="val -23730"/>
                <a:gd name="adj2" fmla="val 66618"/>
              </a:avLst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821311" y="507097"/>
              <a:ext cx="1525952" cy="3693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fi-FI" b="1" dirty="0" smtClean="0">
                  <a:solidFill>
                    <a:schemeClr val="accent6">
                      <a:lumMod val="50000"/>
                    </a:schemeClr>
                  </a:solidFill>
                </a:rPr>
                <a:t>DREAM</a:t>
              </a:r>
              <a:r>
                <a:rPr lang="fi-FI" dirty="0" smtClean="0">
                  <a:solidFill>
                    <a:schemeClr val="accent6">
                      <a:lumMod val="50000"/>
                    </a:schemeClr>
                  </a:solidFill>
                </a:rPr>
                <a:t>:</a:t>
              </a:r>
              <a:endParaRPr lang="fi-FI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4314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365126"/>
            <a:ext cx="6591300" cy="911224"/>
          </a:xfr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accent4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12054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b="1" dirty="0" smtClean="0">
                <a:solidFill>
                  <a:srgbClr val="012054"/>
                </a:solidFill>
                <a:latin typeface="+mj-lt"/>
                <a:ea typeface="+mj-ea"/>
                <a:cs typeface="+mj-cs"/>
              </a:rPr>
            </a:br>
            <a:r>
              <a:rPr lang="en-US" sz="4900" b="1" dirty="0">
                <a:solidFill>
                  <a:schemeClr val="accent4">
                    <a:lumMod val="50000"/>
                  </a:schemeClr>
                </a:solidFill>
                <a:latin typeface="+mn-lt"/>
              </a:rPr>
              <a:t>Working mother Heidi, </a:t>
            </a:r>
            <a:r>
              <a:rPr lang="en-US" sz="4900" b="1" dirty="0" smtClean="0">
                <a:solidFill>
                  <a:schemeClr val="accent4">
                    <a:lumMod val="50000"/>
                  </a:schemeClr>
                </a:solidFill>
                <a:latin typeface="+mn-lt"/>
              </a:rPr>
              <a:t>40</a:t>
            </a:r>
            <a:r>
              <a:rPr lang="en-US" sz="49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/>
            </a:r>
            <a:br>
              <a:rPr lang="en-US" sz="49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</a:br>
            <a:endParaRPr lang="fi-FI" sz="4900" b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838199" y="1479071"/>
            <a:ext cx="6591301" cy="1702012"/>
          </a:xfr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accent4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fi-FI" sz="1800" b="1" dirty="0" smtClean="0">
                <a:solidFill>
                  <a:schemeClr val="accent4">
                    <a:lumMod val="50000"/>
                  </a:schemeClr>
                </a:solidFill>
              </a:rPr>
              <a:t>LIFE SITUATION:</a:t>
            </a:r>
          </a:p>
          <a:p>
            <a:pPr>
              <a:spcBef>
                <a:spcPts val="0"/>
              </a:spcBef>
            </a:pPr>
            <a:r>
              <a:rPr lang="fi-FI" sz="1800" dirty="0" err="1" smtClean="0">
                <a:solidFill>
                  <a:schemeClr val="accent4">
                    <a:lumMod val="50000"/>
                  </a:schemeClr>
                </a:solidFill>
              </a:rPr>
              <a:t>Family</a:t>
            </a:r>
            <a:r>
              <a:rPr lang="fi-FI" sz="1800" dirty="0" smtClean="0">
                <a:solidFill>
                  <a:schemeClr val="accent4">
                    <a:lumMod val="50000"/>
                  </a:schemeClr>
                </a:solidFill>
              </a:rPr>
              <a:t>: </a:t>
            </a:r>
            <a:r>
              <a:rPr lang="fi-FI" sz="1800" dirty="0" err="1" smtClean="0">
                <a:solidFill>
                  <a:schemeClr val="accent4">
                    <a:lumMod val="50000"/>
                  </a:schemeClr>
                </a:solidFill>
              </a:rPr>
              <a:t>husband</a:t>
            </a:r>
            <a:r>
              <a:rPr lang="fi-FI" sz="1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fi-FI" sz="1800" dirty="0" err="1" smtClean="0">
                <a:solidFill>
                  <a:schemeClr val="accent4">
                    <a:lumMod val="50000"/>
                  </a:schemeClr>
                </a:solidFill>
              </a:rPr>
              <a:t>who</a:t>
            </a:r>
            <a:r>
              <a:rPr lang="fi-FI" sz="1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fi-FI" sz="1800" dirty="0" err="1" smtClean="0">
                <a:solidFill>
                  <a:schemeClr val="accent4">
                    <a:lumMod val="50000"/>
                  </a:schemeClr>
                </a:solidFill>
              </a:rPr>
              <a:t>works</a:t>
            </a:r>
            <a:r>
              <a:rPr lang="fi-FI" sz="1800" dirty="0" smtClean="0">
                <a:solidFill>
                  <a:schemeClr val="accent4">
                    <a:lumMod val="50000"/>
                  </a:schemeClr>
                </a:solidFill>
              </a:rPr>
              <a:t> as a </a:t>
            </a:r>
            <a:r>
              <a:rPr lang="fi-FI" sz="1800" dirty="0" err="1" smtClean="0">
                <a:solidFill>
                  <a:schemeClr val="accent4">
                    <a:lumMod val="50000"/>
                  </a:schemeClr>
                </a:solidFill>
              </a:rPr>
              <a:t>surgeon</a:t>
            </a:r>
            <a:r>
              <a:rPr lang="fi-FI" sz="1800" dirty="0" smtClean="0">
                <a:solidFill>
                  <a:schemeClr val="accent4">
                    <a:lumMod val="50000"/>
                  </a:schemeClr>
                </a:solidFill>
              </a:rPr>
              <a:t> and </a:t>
            </a:r>
            <a:r>
              <a:rPr lang="fi-FI" sz="1800" dirty="0" err="1" smtClean="0">
                <a:solidFill>
                  <a:schemeClr val="accent4">
                    <a:lumMod val="50000"/>
                  </a:schemeClr>
                </a:solidFill>
              </a:rPr>
              <a:t>two</a:t>
            </a:r>
            <a:r>
              <a:rPr lang="fi-FI" sz="1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fi-FI" sz="1800" dirty="0" err="1" smtClean="0">
                <a:solidFill>
                  <a:schemeClr val="accent4">
                    <a:lumMod val="50000"/>
                  </a:schemeClr>
                </a:solidFill>
              </a:rPr>
              <a:t>children</a:t>
            </a:r>
            <a:r>
              <a:rPr lang="fi-FI" sz="18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fi-FI" sz="1800" dirty="0" smtClean="0">
                <a:solidFill>
                  <a:schemeClr val="accent4">
                    <a:lumMod val="50000"/>
                  </a:schemeClr>
                </a:solidFill>
              </a:rPr>
              <a:t>(2 and 7 </a:t>
            </a:r>
            <a:r>
              <a:rPr lang="fi-FI" sz="1800" dirty="0" err="1" smtClean="0">
                <a:solidFill>
                  <a:schemeClr val="accent4">
                    <a:lumMod val="50000"/>
                  </a:schemeClr>
                </a:solidFill>
              </a:rPr>
              <a:t>years</a:t>
            </a:r>
            <a:r>
              <a:rPr lang="fi-FI" sz="1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fi-FI" sz="1800" dirty="0" err="1" smtClean="0">
                <a:solidFill>
                  <a:schemeClr val="accent4">
                    <a:lumMod val="50000"/>
                  </a:schemeClr>
                </a:solidFill>
              </a:rPr>
              <a:t>old</a:t>
            </a:r>
            <a:r>
              <a:rPr lang="fi-FI" sz="1800" dirty="0" smtClean="0">
                <a:solidFill>
                  <a:schemeClr val="accent4">
                    <a:lumMod val="50000"/>
                  </a:schemeClr>
                </a:solidFill>
              </a:rPr>
              <a:t>)</a:t>
            </a:r>
          </a:p>
          <a:p>
            <a:pPr>
              <a:spcBef>
                <a:spcPts val="0"/>
              </a:spcBef>
            </a:pPr>
            <a:r>
              <a:rPr lang="fi-FI" sz="1800" dirty="0" err="1" smtClean="0">
                <a:solidFill>
                  <a:schemeClr val="accent4">
                    <a:lumMod val="50000"/>
                  </a:schemeClr>
                </a:solidFill>
              </a:rPr>
              <a:t>Lawyer</a:t>
            </a:r>
            <a:r>
              <a:rPr lang="fi-FI" sz="1800" dirty="0" smtClean="0">
                <a:solidFill>
                  <a:schemeClr val="accent4">
                    <a:lumMod val="50000"/>
                  </a:schemeClr>
                </a:solidFill>
              </a:rPr>
              <a:t> in </a:t>
            </a:r>
            <a:r>
              <a:rPr lang="fi-FI" sz="1800" dirty="0" err="1" smtClean="0">
                <a:solidFill>
                  <a:schemeClr val="accent4">
                    <a:lumMod val="50000"/>
                  </a:schemeClr>
                </a:solidFill>
              </a:rPr>
              <a:t>public</a:t>
            </a:r>
            <a:r>
              <a:rPr lang="fi-FI" sz="1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fi-FI" sz="1800" dirty="0" err="1" smtClean="0">
                <a:solidFill>
                  <a:schemeClr val="accent4">
                    <a:lumMod val="50000"/>
                  </a:schemeClr>
                </a:solidFill>
              </a:rPr>
              <a:t>court</a:t>
            </a:r>
            <a:endParaRPr lang="fi-FI" sz="18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fi-FI" sz="1800" dirty="0" err="1" smtClean="0">
                <a:solidFill>
                  <a:schemeClr val="accent4">
                    <a:lumMod val="50000"/>
                  </a:schemeClr>
                </a:solidFill>
              </a:rPr>
              <a:t>Interested</a:t>
            </a:r>
            <a:r>
              <a:rPr lang="fi-FI" sz="1800" dirty="0" smtClean="0">
                <a:solidFill>
                  <a:schemeClr val="accent4">
                    <a:lumMod val="50000"/>
                  </a:schemeClr>
                </a:solidFill>
              </a:rPr>
              <a:t> in: </a:t>
            </a:r>
            <a:r>
              <a:rPr lang="fi-FI" sz="1800" dirty="0" err="1" smtClean="0">
                <a:solidFill>
                  <a:schemeClr val="accent4">
                    <a:lumMod val="50000"/>
                  </a:schemeClr>
                </a:solidFill>
              </a:rPr>
              <a:t>human</a:t>
            </a:r>
            <a:r>
              <a:rPr lang="fi-FI" sz="1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fi-FI" sz="1800" dirty="0" err="1" smtClean="0">
                <a:solidFill>
                  <a:schemeClr val="accent4">
                    <a:lumMod val="50000"/>
                  </a:schemeClr>
                </a:solidFill>
              </a:rPr>
              <a:t>rights</a:t>
            </a:r>
            <a:r>
              <a:rPr lang="fi-FI" sz="1800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fi-FI" sz="1800" dirty="0" err="1" smtClean="0">
                <a:solidFill>
                  <a:schemeClr val="accent4">
                    <a:lumMod val="50000"/>
                  </a:schemeClr>
                </a:solidFill>
              </a:rPr>
              <a:t>photography</a:t>
            </a:r>
            <a:endParaRPr lang="fi-FI" sz="1800" dirty="0">
              <a:solidFill>
                <a:schemeClr val="accent4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fi-FI" sz="1800" dirty="0" smtClean="0">
                <a:solidFill>
                  <a:schemeClr val="accent4">
                    <a:lumMod val="50000"/>
                  </a:schemeClr>
                </a:solidFill>
              </a:rPr>
              <a:t>Health: in </a:t>
            </a:r>
            <a:r>
              <a:rPr lang="fi-FI" sz="1800" dirty="0" err="1" smtClean="0">
                <a:solidFill>
                  <a:schemeClr val="accent4">
                    <a:lumMod val="50000"/>
                  </a:schemeClr>
                </a:solidFill>
              </a:rPr>
              <a:t>good</a:t>
            </a:r>
            <a:r>
              <a:rPr lang="fi-FI" sz="1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fi-FI" sz="1800" dirty="0" err="1" smtClean="0">
                <a:solidFill>
                  <a:schemeClr val="accent4">
                    <a:lumMod val="50000"/>
                  </a:schemeClr>
                </a:solidFill>
              </a:rPr>
              <a:t>physical</a:t>
            </a:r>
            <a:r>
              <a:rPr lang="fi-FI" sz="1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fi-FI" sz="1800" dirty="0" err="1" smtClean="0">
                <a:solidFill>
                  <a:schemeClr val="accent4">
                    <a:lumMod val="50000"/>
                  </a:schemeClr>
                </a:solidFill>
              </a:rPr>
              <a:t>condition</a:t>
            </a:r>
            <a:r>
              <a:rPr lang="fi-FI" sz="1800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fi-FI" sz="1800" dirty="0" err="1" smtClean="0">
                <a:solidFill>
                  <a:schemeClr val="accent4">
                    <a:lumMod val="50000"/>
                  </a:schemeClr>
                </a:solidFill>
              </a:rPr>
              <a:t>but</a:t>
            </a:r>
            <a:r>
              <a:rPr lang="fi-FI" sz="1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fi-FI" sz="1800" dirty="0" err="1" smtClean="0">
                <a:solidFill>
                  <a:schemeClr val="accent4">
                    <a:lumMod val="50000"/>
                  </a:schemeClr>
                </a:solidFill>
              </a:rPr>
              <a:t>suffering</a:t>
            </a:r>
            <a:r>
              <a:rPr lang="fi-FI" sz="1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fi-FI" sz="1800" dirty="0" err="1" smtClean="0">
                <a:solidFill>
                  <a:schemeClr val="accent4">
                    <a:lumMod val="50000"/>
                  </a:schemeClr>
                </a:solidFill>
              </a:rPr>
              <a:t>from</a:t>
            </a:r>
            <a:r>
              <a:rPr lang="fi-FI" sz="1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fi-FI" sz="1800" dirty="0" err="1" smtClean="0">
                <a:solidFill>
                  <a:schemeClr val="accent4">
                    <a:lumMod val="50000"/>
                  </a:schemeClr>
                </a:solidFill>
              </a:rPr>
              <a:t>stress</a:t>
            </a:r>
            <a:endParaRPr lang="fi-FI" sz="18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668885" y="1590339"/>
            <a:ext cx="2766585" cy="2800686"/>
          </a:xfrm>
          <a:prstGeom prst="rect">
            <a:avLst/>
          </a:prstGeom>
          <a:solidFill>
            <a:schemeClr val="accent4"/>
          </a:solidFill>
          <a:ln w="19050">
            <a:solidFill>
              <a:schemeClr val="accent4">
                <a:lumMod val="75000"/>
              </a:schemeClr>
            </a:solidFill>
          </a:ln>
        </p:spPr>
      </p:pic>
      <p:sp>
        <p:nvSpPr>
          <p:cNvPr id="11" name="TextBox 10"/>
          <p:cNvSpPr txBox="1"/>
          <p:nvPr/>
        </p:nvSpPr>
        <p:spPr>
          <a:xfrm>
            <a:off x="838199" y="4681340"/>
            <a:ext cx="5114925" cy="187743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i-FI" b="1" dirty="0" smtClean="0">
                <a:solidFill>
                  <a:schemeClr val="accent4">
                    <a:lumMod val="50000"/>
                  </a:schemeClr>
                </a:solidFill>
              </a:rPr>
              <a:t>NEEDS AND WISHES: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err="1" smtClean="0">
                <a:solidFill>
                  <a:schemeClr val="accent4">
                    <a:lumMod val="50000"/>
                  </a:schemeClr>
                </a:solidFill>
              </a:rPr>
              <a:t>Needs</a:t>
            </a:r>
            <a:r>
              <a:rPr lang="fi-FI" sz="1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4">
                    <a:lumMod val="50000"/>
                  </a:schemeClr>
                </a:solidFill>
              </a:rPr>
              <a:t>realiable</a:t>
            </a:r>
            <a:r>
              <a:rPr lang="fi-FI" sz="1600" dirty="0" smtClean="0">
                <a:solidFill>
                  <a:schemeClr val="accent4">
                    <a:lumMod val="50000"/>
                  </a:schemeClr>
                </a:solidFill>
              </a:rPr>
              <a:t> and </a:t>
            </a:r>
            <a:r>
              <a:rPr lang="fi-FI" sz="1600" dirty="0" err="1" smtClean="0">
                <a:solidFill>
                  <a:schemeClr val="accent4">
                    <a:lumMod val="50000"/>
                  </a:schemeClr>
                </a:solidFill>
              </a:rPr>
              <a:t>flexible</a:t>
            </a:r>
            <a:r>
              <a:rPr lang="fi-FI" sz="1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4">
                    <a:lumMod val="50000"/>
                  </a:schemeClr>
                </a:solidFill>
              </a:rPr>
              <a:t>daycare</a:t>
            </a:r>
            <a:r>
              <a:rPr lang="fi-FI" sz="1600" dirty="0" smtClean="0">
                <a:solidFill>
                  <a:schemeClr val="accent4">
                    <a:lumMod val="50000"/>
                  </a:schemeClr>
                </a:solidFill>
              </a:rPr>
              <a:t> and </a:t>
            </a:r>
            <a:r>
              <a:rPr lang="fi-FI" sz="1600" dirty="0" err="1" smtClean="0">
                <a:solidFill>
                  <a:schemeClr val="accent4">
                    <a:lumMod val="50000"/>
                  </a:schemeClr>
                </a:solidFill>
              </a:rPr>
              <a:t>assistance</a:t>
            </a:r>
            <a:r>
              <a:rPr lang="fi-FI" sz="1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4">
                    <a:lumMod val="50000"/>
                  </a:schemeClr>
                </a:solidFill>
              </a:rPr>
              <a:t>with</a:t>
            </a:r>
            <a:r>
              <a:rPr lang="fi-FI" sz="1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4">
                    <a:lumMod val="50000"/>
                  </a:schemeClr>
                </a:solidFill>
              </a:rPr>
              <a:t>children</a:t>
            </a:r>
            <a:endParaRPr lang="fi-FI" sz="16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err="1" smtClean="0">
                <a:solidFill>
                  <a:schemeClr val="accent4">
                    <a:lumMod val="50000"/>
                  </a:schemeClr>
                </a:solidFill>
              </a:rPr>
              <a:t>She</a:t>
            </a:r>
            <a:r>
              <a:rPr lang="fi-FI" sz="1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4">
                    <a:lumMod val="50000"/>
                  </a:schemeClr>
                </a:solidFill>
              </a:rPr>
              <a:t>wishes</a:t>
            </a:r>
            <a:r>
              <a:rPr lang="fi-FI" sz="1600" dirty="0" smtClean="0">
                <a:solidFill>
                  <a:schemeClr val="accent4">
                    <a:lumMod val="50000"/>
                  </a:schemeClr>
                </a:solidFill>
              </a:rPr>
              <a:t> to </a:t>
            </a:r>
            <a:r>
              <a:rPr lang="fi-FI" sz="1600" dirty="0" err="1" smtClean="0">
                <a:solidFill>
                  <a:schemeClr val="accent4">
                    <a:lumMod val="50000"/>
                  </a:schemeClr>
                </a:solidFill>
              </a:rPr>
              <a:t>advance</a:t>
            </a:r>
            <a:r>
              <a:rPr lang="fi-FI" sz="1600" dirty="0" smtClean="0">
                <a:solidFill>
                  <a:schemeClr val="accent4">
                    <a:lumMod val="50000"/>
                  </a:schemeClr>
                </a:solidFill>
              </a:rPr>
              <a:t> in </a:t>
            </a:r>
            <a:r>
              <a:rPr lang="fi-FI" sz="1600" dirty="0" err="1" smtClean="0">
                <a:solidFill>
                  <a:schemeClr val="accent4">
                    <a:lumMod val="50000"/>
                  </a:schemeClr>
                </a:solidFill>
              </a:rPr>
              <a:t>her</a:t>
            </a:r>
            <a:r>
              <a:rPr lang="fi-FI" sz="1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4">
                    <a:lumMod val="50000"/>
                  </a:schemeClr>
                </a:solidFill>
              </a:rPr>
              <a:t>career</a:t>
            </a:r>
            <a:r>
              <a:rPr lang="fi-FI" sz="1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>
                <a:solidFill>
                  <a:schemeClr val="accent4">
                    <a:lumMod val="50000"/>
                  </a:schemeClr>
                </a:solidFill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>
                <a:solidFill>
                  <a:schemeClr val="accent4">
                    <a:lumMod val="50000"/>
                  </a:schemeClr>
                </a:solidFill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38875" y="4681340"/>
            <a:ext cx="5406892" cy="184665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i-FI" b="1" dirty="0" smtClean="0">
                <a:solidFill>
                  <a:schemeClr val="accent4">
                    <a:lumMod val="50000"/>
                  </a:schemeClr>
                </a:solidFill>
              </a:rPr>
              <a:t>CHALLENGES AND STRUGGLES: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err="1" smtClean="0">
                <a:solidFill>
                  <a:schemeClr val="accent4">
                    <a:lumMod val="50000"/>
                  </a:schemeClr>
                </a:solidFill>
              </a:rPr>
              <a:t>Combining</a:t>
            </a:r>
            <a:r>
              <a:rPr lang="fi-FI" sz="1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4">
                    <a:lumMod val="50000"/>
                  </a:schemeClr>
                </a:solidFill>
              </a:rPr>
              <a:t>career</a:t>
            </a:r>
            <a:r>
              <a:rPr lang="fi-FI" sz="1600" dirty="0" smtClean="0">
                <a:solidFill>
                  <a:schemeClr val="accent4">
                    <a:lumMod val="50000"/>
                  </a:schemeClr>
                </a:solidFill>
              </a:rPr>
              <a:t> and </a:t>
            </a:r>
            <a:r>
              <a:rPr lang="fi-FI" sz="1600" dirty="0" err="1" smtClean="0">
                <a:solidFill>
                  <a:schemeClr val="accent4">
                    <a:lumMod val="50000"/>
                  </a:schemeClr>
                </a:solidFill>
              </a:rPr>
              <a:t>family</a:t>
            </a:r>
            <a:r>
              <a:rPr lang="fi-FI" sz="1600" dirty="0" smtClean="0">
                <a:solidFill>
                  <a:schemeClr val="accent4">
                    <a:lumMod val="50000"/>
                  </a:schemeClr>
                </a:solidFill>
              </a:rPr>
              <a:t> life is </a:t>
            </a:r>
            <a:r>
              <a:rPr lang="fi-FI" sz="1600" dirty="0" err="1" smtClean="0">
                <a:solidFill>
                  <a:schemeClr val="accent4">
                    <a:lumMod val="50000"/>
                  </a:schemeClr>
                </a:solidFill>
              </a:rPr>
              <a:t>challenging</a:t>
            </a:r>
            <a:endParaRPr lang="fi-FI" sz="1600" dirty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err="1" smtClean="0">
                <a:solidFill>
                  <a:schemeClr val="accent4">
                    <a:lumMod val="50000"/>
                  </a:schemeClr>
                </a:solidFill>
              </a:rPr>
              <a:t>Keeping</a:t>
            </a:r>
            <a:r>
              <a:rPr lang="fi-FI" sz="1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4">
                    <a:lumMod val="50000"/>
                  </a:schemeClr>
                </a:solidFill>
              </a:rPr>
              <a:t>up</a:t>
            </a:r>
            <a:r>
              <a:rPr lang="fi-FI" sz="1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4">
                    <a:lumMod val="50000"/>
                  </a:schemeClr>
                </a:solidFill>
              </a:rPr>
              <a:t>with</a:t>
            </a:r>
            <a:r>
              <a:rPr lang="fi-FI" sz="1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4">
                    <a:lumMod val="50000"/>
                  </a:schemeClr>
                </a:solidFill>
              </a:rPr>
              <a:t>rapidly</a:t>
            </a:r>
            <a:r>
              <a:rPr lang="fi-FI" sz="1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4">
                    <a:lumMod val="50000"/>
                  </a:schemeClr>
                </a:solidFill>
              </a:rPr>
              <a:t>changing</a:t>
            </a:r>
            <a:r>
              <a:rPr lang="fi-FI" sz="1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4">
                    <a:lumMod val="50000"/>
                  </a:schemeClr>
                </a:solidFill>
              </a:rPr>
              <a:t>working</a:t>
            </a:r>
            <a:r>
              <a:rPr lang="fi-FI" sz="1600" dirty="0" smtClean="0">
                <a:solidFill>
                  <a:schemeClr val="accent4">
                    <a:lumMod val="50000"/>
                  </a:schemeClr>
                </a:solidFill>
              </a:rPr>
              <a:t> life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err="1" smtClean="0">
                <a:solidFill>
                  <a:schemeClr val="accent4">
                    <a:lumMod val="50000"/>
                  </a:schemeClr>
                </a:solidFill>
              </a:rPr>
              <a:t>Lack</a:t>
            </a:r>
            <a:r>
              <a:rPr lang="fi-FI" sz="1600" dirty="0" smtClean="0">
                <a:solidFill>
                  <a:schemeClr val="accent4">
                    <a:lumMod val="50000"/>
                  </a:schemeClr>
                </a:solidFill>
              </a:rPr>
              <a:t> of </a:t>
            </a:r>
            <a:r>
              <a:rPr lang="fi-FI" sz="1600" dirty="0" err="1" smtClean="0">
                <a:solidFill>
                  <a:schemeClr val="accent4">
                    <a:lumMod val="50000"/>
                  </a:schemeClr>
                </a:solidFill>
              </a:rPr>
              <a:t>flexibility</a:t>
            </a:r>
            <a:r>
              <a:rPr lang="fi-FI" sz="1600" dirty="0" smtClean="0">
                <a:solidFill>
                  <a:schemeClr val="accent4">
                    <a:lumMod val="50000"/>
                  </a:schemeClr>
                </a:solidFill>
              </a:rPr>
              <a:t> at </a:t>
            </a:r>
            <a:r>
              <a:rPr lang="fi-FI" sz="1600" dirty="0" err="1" smtClean="0">
                <a:solidFill>
                  <a:schemeClr val="accent4">
                    <a:lumMod val="50000"/>
                  </a:schemeClr>
                </a:solidFill>
              </a:rPr>
              <a:t>the</a:t>
            </a:r>
            <a:r>
              <a:rPr lang="fi-FI" sz="1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4">
                    <a:lumMod val="50000"/>
                  </a:schemeClr>
                </a:solidFill>
              </a:rPr>
              <a:t>work</a:t>
            </a:r>
            <a:r>
              <a:rPr lang="fi-FI" sz="1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fi-FI" sz="1600" dirty="0" err="1" smtClean="0">
                <a:solidFill>
                  <a:schemeClr val="accent4">
                    <a:lumMod val="50000"/>
                  </a:schemeClr>
                </a:solidFill>
              </a:rPr>
              <a:t>place</a:t>
            </a:r>
            <a:endParaRPr lang="fi-FI" sz="16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>
                <a:solidFill>
                  <a:schemeClr val="accent4">
                    <a:lumMod val="50000"/>
                  </a:schemeClr>
                </a:solidFill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>
                <a:solidFill>
                  <a:schemeClr val="accent4">
                    <a:lumMod val="50000"/>
                  </a:schemeClr>
                </a:solidFill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6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Content Placeholder 7"/>
          <p:cNvSpPr txBox="1">
            <a:spLocks/>
          </p:cNvSpPr>
          <p:nvPr/>
        </p:nvSpPr>
        <p:spPr>
          <a:xfrm>
            <a:off x="838198" y="3383804"/>
            <a:ext cx="6591301" cy="10215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i-FI" sz="1800" b="1" dirty="0" smtClean="0">
                <a:solidFill>
                  <a:schemeClr val="accent4">
                    <a:lumMod val="50000"/>
                  </a:schemeClr>
                </a:solidFill>
              </a:rPr>
              <a:t>INSPIRED/MOTIVATED BY:</a:t>
            </a:r>
          </a:p>
          <a:p>
            <a:pPr>
              <a:spcBef>
                <a:spcPts val="0"/>
              </a:spcBef>
            </a:pPr>
            <a:r>
              <a:rPr lang="fi-FI" sz="1800" dirty="0" smtClean="0">
                <a:solidFill>
                  <a:schemeClr val="accent4">
                    <a:lumMod val="50000"/>
                  </a:schemeClr>
                </a:solidFill>
              </a:rPr>
              <a:t>…</a:t>
            </a:r>
          </a:p>
          <a:p>
            <a:pPr>
              <a:spcBef>
                <a:spcPts val="0"/>
              </a:spcBef>
            </a:pPr>
            <a:r>
              <a:rPr lang="fi-FI" sz="1800" dirty="0" smtClean="0">
                <a:solidFill>
                  <a:schemeClr val="accent4">
                    <a:lumMod val="50000"/>
                  </a:schemeClr>
                </a:solidFill>
              </a:rPr>
              <a:t>…</a:t>
            </a:r>
            <a:endParaRPr lang="fi-FI" sz="18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9192810" y="138843"/>
            <a:ext cx="2893499" cy="2369713"/>
            <a:chOff x="9192810" y="138843"/>
            <a:chExt cx="2893499" cy="2369713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15" name="Cloud Callout 14"/>
            <p:cNvSpPr/>
            <p:nvPr/>
          </p:nvSpPr>
          <p:spPr>
            <a:xfrm>
              <a:off x="9192810" y="138843"/>
              <a:ext cx="2893499" cy="2369713"/>
            </a:xfrm>
            <a:prstGeom prst="cloudCallout">
              <a:avLst>
                <a:gd name="adj1" fmla="val -23730"/>
                <a:gd name="adj2" fmla="val 66618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821311" y="507097"/>
              <a:ext cx="1525952" cy="36933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fi-FI" b="1" dirty="0" smtClean="0">
                  <a:solidFill>
                    <a:schemeClr val="accent4">
                      <a:lumMod val="50000"/>
                    </a:schemeClr>
                  </a:solidFill>
                </a:rPr>
                <a:t>DREAM</a:t>
              </a:r>
              <a:r>
                <a:rPr lang="fi-FI" dirty="0" smtClean="0">
                  <a:solidFill>
                    <a:schemeClr val="accent4">
                      <a:lumMod val="50000"/>
                    </a:schemeClr>
                  </a:solidFill>
                </a:rPr>
                <a:t>:</a:t>
              </a:r>
              <a:endParaRPr lang="fi-FI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58591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365126"/>
            <a:ext cx="6591300" cy="911224"/>
          </a:xfr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12054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b="1" dirty="0" smtClean="0">
                <a:solidFill>
                  <a:srgbClr val="012054"/>
                </a:solidFill>
                <a:latin typeface="+mj-lt"/>
                <a:ea typeface="+mj-ea"/>
                <a:cs typeface="+mj-cs"/>
              </a:rPr>
            </a:br>
            <a:r>
              <a:rPr lang="en-US" sz="46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Newly arrived pupil Aisha, 11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/>
            </a:r>
            <a:br>
              <a:rPr lang="en-US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endParaRPr lang="fi-FI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838199" y="1479071"/>
            <a:ext cx="6591301" cy="1792164"/>
          </a:xfr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800" b="1" dirty="0" smtClean="0">
                <a:solidFill>
                  <a:schemeClr val="accent2">
                    <a:lumMod val="50000"/>
                  </a:schemeClr>
                </a:solidFill>
              </a:rPr>
              <a:t>LIFE SITUATION: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Family</a:t>
            </a:r>
            <a:r>
              <a:rPr lang="en-US" sz="1800" dirty="0">
                <a:solidFill>
                  <a:schemeClr val="accent2">
                    <a:lumMod val="50000"/>
                  </a:schemeClr>
                </a:solidFill>
              </a:rPr>
              <a:t>: Mother, father and two younger siblings back in home country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chemeClr val="accent2">
                    <a:lumMod val="50000"/>
                  </a:schemeClr>
                </a:solidFill>
              </a:rPr>
              <a:t>Arrived from Iraq 3 months ago; waits for asylum permit, resides at special </a:t>
            </a: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youngster </a:t>
            </a:r>
            <a:r>
              <a:rPr lang="en-US" sz="1800" dirty="0">
                <a:solidFill>
                  <a:schemeClr val="accent2">
                    <a:lumMod val="50000"/>
                  </a:schemeClr>
                </a:solidFill>
              </a:rPr>
              <a:t>housings/</a:t>
            </a:r>
            <a:r>
              <a:rPr lang="en-US" sz="1800" dirty="0" err="1">
                <a:solidFill>
                  <a:schemeClr val="accent2">
                    <a:lumMod val="50000"/>
                  </a:schemeClr>
                </a:solidFill>
              </a:rPr>
              <a:t>alterntively</a:t>
            </a:r>
            <a:r>
              <a:rPr lang="en-US" sz="1800" dirty="0">
                <a:solidFill>
                  <a:schemeClr val="accent2">
                    <a:lumMod val="50000"/>
                  </a:schemeClr>
                </a:solidFill>
              </a:rPr>
              <a:t> a family home (relatives)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chemeClr val="accent2">
                    <a:lumMod val="50000"/>
                  </a:schemeClr>
                </a:solidFill>
              </a:rPr>
              <a:t>School background: </a:t>
            </a:r>
            <a:r>
              <a:rPr lang="en-US" sz="1800" dirty="0" err="1">
                <a:solidFill>
                  <a:schemeClr val="accent2">
                    <a:lumMod val="50000"/>
                  </a:schemeClr>
                </a:solidFill>
              </a:rPr>
              <a:t>peridoical</a:t>
            </a:r>
            <a:r>
              <a:rPr lang="en-US" sz="1800" dirty="0">
                <a:solidFill>
                  <a:schemeClr val="accent2">
                    <a:lumMod val="50000"/>
                  </a:schemeClr>
                </a:solidFill>
              </a:rPr>
              <a:t> schooling in private schools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chemeClr val="accent2">
                    <a:lumMod val="50000"/>
                  </a:schemeClr>
                </a:solidFill>
              </a:rPr>
              <a:t>Interested in: mathematics, music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chemeClr val="accent2">
                    <a:lumMod val="50000"/>
                  </a:schemeClr>
                </a:solidFill>
              </a:rPr>
              <a:t>Health: traumatic experiences, psychosocial problems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fi-FI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fi-FI" sz="16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668885" y="1590339"/>
            <a:ext cx="2766585" cy="2800686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accent2">
                <a:lumMod val="50000"/>
              </a:schemeClr>
            </a:solidFill>
          </a:ln>
        </p:spPr>
      </p:pic>
      <p:sp>
        <p:nvSpPr>
          <p:cNvPr id="11" name="TextBox 10"/>
          <p:cNvSpPr txBox="1"/>
          <p:nvPr/>
        </p:nvSpPr>
        <p:spPr>
          <a:xfrm>
            <a:off x="838199" y="4681340"/>
            <a:ext cx="5114925" cy="187743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i-FI" b="1" dirty="0" smtClean="0">
                <a:solidFill>
                  <a:schemeClr val="accent2">
                    <a:lumMod val="50000"/>
                  </a:schemeClr>
                </a:solidFill>
              </a:rPr>
              <a:t>NEEDS AND WISHES: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Needs stability and help to integrate both in school and society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Needs some psychosocial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She wishes to continue schooling and  get friends in her new country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Wishes to reunite with the </a:t>
            </a:r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family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…</a:t>
            </a:r>
            <a:endParaRPr lang="fi-FI" sz="14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38875" y="4681340"/>
            <a:ext cx="5406892" cy="184665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i-FI" b="1" dirty="0" smtClean="0">
                <a:solidFill>
                  <a:schemeClr val="accent2">
                    <a:lumMod val="50000"/>
                  </a:schemeClr>
                </a:solidFill>
              </a:rPr>
              <a:t>CHALLENGES AND STRUGGLES: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Long time as a refugee and lost education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possibillty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New environment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Shifting motivation and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psysical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/psychical capacities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Insecure future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>
                <a:solidFill>
                  <a:schemeClr val="accent2">
                    <a:lumMod val="50000"/>
                  </a:schemeClr>
                </a:solidFill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>
                <a:solidFill>
                  <a:schemeClr val="accent2">
                    <a:lumMod val="50000"/>
                  </a:schemeClr>
                </a:solidFill>
              </a:rPr>
              <a:t>…</a:t>
            </a:r>
          </a:p>
        </p:txBody>
      </p:sp>
      <p:sp>
        <p:nvSpPr>
          <p:cNvPr id="9" name="Content Placeholder 7"/>
          <p:cNvSpPr txBox="1">
            <a:spLocks/>
          </p:cNvSpPr>
          <p:nvPr/>
        </p:nvSpPr>
        <p:spPr>
          <a:xfrm>
            <a:off x="838199" y="3405004"/>
            <a:ext cx="6591301" cy="105498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i-FI" sz="1800" b="1" dirty="0" smtClean="0">
                <a:solidFill>
                  <a:schemeClr val="accent2">
                    <a:lumMod val="50000"/>
                  </a:schemeClr>
                </a:solidFill>
              </a:rPr>
              <a:t>INSPIRED/MOTIVATED BY: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i-FI" sz="1800" dirty="0" smtClean="0">
                <a:solidFill>
                  <a:schemeClr val="accent2">
                    <a:lumMod val="50000"/>
                  </a:schemeClr>
                </a:solidFill>
              </a:rPr>
              <a:t>…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i-FI" sz="1800" dirty="0" smtClean="0">
                <a:solidFill>
                  <a:schemeClr val="accent2">
                    <a:lumMod val="50000"/>
                  </a:schemeClr>
                </a:solidFill>
              </a:rPr>
              <a:t>…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fi-FI" sz="16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9192810" y="138843"/>
            <a:ext cx="2893499" cy="2369713"/>
            <a:chOff x="9192810" y="138843"/>
            <a:chExt cx="2893499" cy="2369713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15" name="Cloud Callout 14"/>
            <p:cNvSpPr/>
            <p:nvPr/>
          </p:nvSpPr>
          <p:spPr>
            <a:xfrm>
              <a:off x="9192810" y="138843"/>
              <a:ext cx="2893499" cy="2369713"/>
            </a:xfrm>
            <a:prstGeom prst="cloudCallout">
              <a:avLst>
                <a:gd name="adj1" fmla="val -23730"/>
                <a:gd name="adj2" fmla="val 66618"/>
              </a:avLst>
            </a:prstGeom>
            <a:grpFill/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745014" y="507097"/>
              <a:ext cx="1678547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fi-FI" b="1" dirty="0" smtClean="0">
                  <a:solidFill>
                    <a:schemeClr val="accent2">
                      <a:lumMod val="50000"/>
                    </a:schemeClr>
                  </a:solidFill>
                </a:rPr>
                <a:t>DREAM</a:t>
              </a:r>
              <a:r>
                <a:rPr lang="fi-FI" dirty="0" smtClean="0">
                  <a:solidFill>
                    <a:schemeClr val="accent2">
                      <a:lumMod val="50000"/>
                    </a:schemeClr>
                  </a:solidFill>
                </a:rPr>
                <a:t>:</a:t>
              </a:r>
              <a:endParaRPr lang="fi-FI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8413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365126"/>
            <a:ext cx="6591300" cy="911224"/>
          </a:xfr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accent4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b="1" smtClean="0">
                <a:solidFill>
                  <a:srgbClr val="012054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b="1" smtClean="0">
                <a:solidFill>
                  <a:srgbClr val="012054"/>
                </a:solidFill>
                <a:latin typeface="+mj-lt"/>
                <a:ea typeface="+mj-ea"/>
                <a:cs typeface="+mj-cs"/>
              </a:rPr>
            </a:br>
            <a:r>
              <a:rPr lang="en-US" sz="49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/>
            </a:r>
            <a:br>
              <a:rPr lang="en-US" sz="49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</a:br>
            <a:endParaRPr lang="fi-FI" sz="4900" b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838199" y="1479071"/>
            <a:ext cx="6591301" cy="1702012"/>
          </a:xfr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accent4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fi-FI" sz="1800" b="1" dirty="0" smtClean="0">
                <a:solidFill>
                  <a:schemeClr val="accent4">
                    <a:lumMod val="50000"/>
                  </a:schemeClr>
                </a:solidFill>
              </a:rPr>
              <a:t>LIFE SITUATION:</a:t>
            </a:r>
          </a:p>
          <a:p>
            <a:pPr>
              <a:spcBef>
                <a:spcPts val="0"/>
              </a:spcBef>
            </a:pPr>
            <a:r>
              <a:rPr lang="fi-FI" sz="1800" dirty="0" smtClean="0">
                <a:solidFill>
                  <a:schemeClr val="accent4">
                    <a:lumMod val="50000"/>
                  </a:schemeClr>
                </a:solidFill>
              </a:rPr>
              <a:t>…</a:t>
            </a:r>
          </a:p>
          <a:p>
            <a:pPr>
              <a:spcBef>
                <a:spcPts val="0"/>
              </a:spcBef>
            </a:pPr>
            <a:r>
              <a:rPr lang="fi-FI" sz="1800" dirty="0" smtClean="0">
                <a:solidFill>
                  <a:schemeClr val="accent4">
                    <a:lumMod val="50000"/>
                  </a:schemeClr>
                </a:solidFill>
              </a:rPr>
              <a:t>…</a:t>
            </a:r>
          </a:p>
          <a:p>
            <a:pPr>
              <a:spcBef>
                <a:spcPts val="0"/>
              </a:spcBef>
            </a:pPr>
            <a:endParaRPr lang="fi-FI" sz="18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668885" y="1590339"/>
            <a:ext cx="2766585" cy="2800686"/>
          </a:xfrm>
          <a:prstGeom prst="rect">
            <a:avLst/>
          </a:prstGeom>
          <a:solidFill>
            <a:schemeClr val="accent4"/>
          </a:solidFill>
          <a:ln w="19050">
            <a:solidFill>
              <a:schemeClr val="accent4">
                <a:lumMod val="75000"/>
              </a:schemeClr>
            </a:solidFill>
          </a:ln>
        </p:spPr>
      </p:pic>
      <p:sp>
        <p:nvSpPr>
          <p:cNvPr id="11" name="TextBox 10"/>
          <p:cNvSpPr txBox="1"/>
          <p:nvPr/>
        </p:nvSpPr>
        <p:spPr>
          <a:xfrm>
            <a:off x="838199" y="4681340"/>
            <a:ext cx="5114925" cy="187743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i-FI" b="1" dirty="0" smtClean="0">
                <a:solidFill>
                  <a:schemeClr val="accent4">
                    <a:lumMod val="50000"/>
                  </a:schemeClr>
                </a:solidFill>
              </a:rPr>
              <a:t>NEEDS AND WISHES:</a:t>
            </a:r>
            <a:endParaRPr lang="fi-FI" sz="16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>
                <a:solidFill>
                  <a:schemeClr val="accent4">
                    <a:lumMod val="50000"/>
                  </a:schemeClr>
                </a:solidFill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>
                <a:solidFill>
                  <a:schemeClr val="accent4">
                    <a:lumMod val="50000"/>
                  </a:schemeClr>
                </a:solidFill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600" dirty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6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6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38875" y="4681340"/>
            <a:ext cx="5406892" cy="184665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i-FI" b="1" dirty="0" smtClean="0">
                <a:solidFill>
                  <a:schemeClr val="accent4">
                    <a:lumMod val="50000"/>
                  </a:schemeClr>
                </a:solidFill>
              </a:rPr>
              <a:t>CHALLENGES AND STRUGGLES: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>
                <a:solidFill>
                  <a:schemeClr val="accent4">
                    <a:lumMod val="50000"/>
                  </a:schemeClr>
                </a:solidFill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>
                <a:solidFill>
                  <a:schemeClr val="accent4">
                    <a:lumMod val="50000"/>
                  </a:schemeClr>
                </a:solidFill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600" dirty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6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6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6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Content Placeholder 7"/>
          <p:cNvSpPr txBox="1">
            <a:spLocks/>
          </p:cNvSpPr>
          <p:nvPr/>
        </p:nvSpPr>
        <p:spPr>
          <a:xfrm>
            <a:off x="838198" y="3383804"/>
            <a:ext cx="6591301" cy="10215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i-FI" sz="1800" b="1" dirty="0" smtClean="0">
                <a:solidFill>
                  <a:schemeClr val="accent4">
                    <a:lumMod val="50000"/>
                  </a:schemeClr>
                </a:solidFill>
              </a:rPr>
              <a:t>INSPIRED/MOTIVATED BY:</a:t>
            </a:r>
          </a:p>
          <a:p>
            <a:pPr>
              <a:spcBef>
                <a:spcPts val="0"/>
              </a:spcBef>
            </a:pPr>
            <a:r>
              <a:rPr lang="fi-FI" sz="1800" dirty="0" smtClean="0">
                <a:solidFill>
                  <a:schemeClr val="accent4">
                    <a:lumMod val="50000"/>
                  </a:schemeClr>
                </a:solidFill>
              </a:rPr>
              <a:t>…</a:t>
            </a:r>
          </a:p>
          <a:p>
            <a:pPr>
              <a:spcBef>
                <a:spcPts val="0"/>
              </a:spcBef>
            </a:pPr>
            <a:r>
              <a:rPr lang="fi-FI" sz="1800" dirty="0" smtClean="0">
                <a:solidFill>
                  <a:schemeClr val="accent4">
                    <a:lumMod val="50000"/>
                  </a:schemeClr>
                </a:solidFill>
              </a:rPr>
              <a:t>…</a:t>
            </a:r>
            <a:endParaRPr lang="fi-FI" sz="18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9192810" y="138843"/>
            <a:ext cx="2893499" cy="2369713"/>
            <a:chOff x="9192810" y="138843"/>
            <a:chExt cx="2893499" cy="2369713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15" name="Cloud Callout 14"/>
            <p:cNvSpPr/>
            <p:nvPr/>
          </p:nvSpPr>
          <p:spPr>
            <a:xfrm>
              <a:off x="9192810" y="138843"/>
              <a:ext cx="2893499" cy="2369713"/>
            </a:xfrm>
            <a:prstGeom prst="cloudCallout">
              <a:avLst>
                <a:gd name="adj1" fmla="val -23730"/>
                <a:gd name="adj2" fmla="val 66618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821311" y="507097"/>
              <a:ext cx="1525952" cy="36933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fi-FI" b="1" dirty="0" smtClean="0">
                  <a:solidFill>
                    <a:schemeClr val="accent4">
                      <a:lumMod val="50000"/>
                    </a:schemeClr>
                  </a:solidFill>
                </a:rPr>
                <a:t>DREAM</a:t>
              </a:r>
              <a:r>
                <a:rPr lang="fi-FI" dirty="0" smtClean="0">
                  <a:solidFill>
                    <a:schemeClr val="accent4">
                      <a:lumMod val="50000"/>
                    </a:schemeClr>
                  </a:solidFill>
                </a:rPr>
                <a:t>:</a:t>
              </a:r>
              <a:endParaRPr lang="fi-FI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48775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1080</TotalTime>
  <Words>563</Words>
  <Application>Microsoft Office PowerPoint</Application>
  <PresentationFormat>Laajakuva</PresentationFormat>
  <Paragraphs>130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 Senior citizen William, 71 </vt:lpstr>
      <vt:lpstr> Migrant Assim, 28  </vt:lpstr>
      <vt:lpstr> NEET Laura, 19  </vt:lpstr>
      <vt:lpstr> Working mother Heidi, 40 </vt:lpstr>
      <vt:lpstr> Newly arrived pupil Aisha, 11 </vt:lpstr>
      <vt:lpstr>  </vt:lpstr>
    </vt:vector>
  </TitlesOfParts>
  <Company>Turun ammattikorkeakoulu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Senior citizen Alice, 71</dc:title>
  <dc:creator>Lehti Mira</dc:creator>
  <cp:lastModifiedBy>Jäppinen Tuula</cp:lastModifiedBy>
  <cp:revision>43</cp:revision>
  <dcterms:created xsi:type="dcterms:W3CDTF">2016-08-30T07:54:35Z</dcterms:created>
  <dcterms:modified xsi:type="dcterms:W3CDTF">2017-04-06T14:30:50Z</dcterms:modified>
</cp:coreProperties>
</file>