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6"/>
  </p:notesMasterIdLst>
  <p:sldIdLst>
    <p:sldId id="279" r:id="rId2"/>
    <p:sldId id="256" r:id="rId3"/>
    <p:sldId id="278" r:id="rId4"/>
    <p:sldId id="280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ukopuro-Klemetti Hanna" initials="KH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kolma\Desktop\KUNTALAISKYSELY%202017_mps\K26_Kunnan%20toiminnan%20seuraaminen_tietoja\Kuvio_kys26_toiminnan%20seuraaminen%202017-2015-2011-2008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VIESTINT&#196;KYSELY%202013\ky24_jakaumat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382956845219659"/>
          <c:y val="3.3976825713233648E-2"/>
          <c:w val="0.49901665424297204"/>
          <c:h val="0.76771306642840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'2008-2017 pl yhdwww'!$C$4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'2008-2017 pl yhdwww'!$B$5:$B$10</c:f>
              <c:strCache>
                <c:ptCount val="6"/>
                <c:pt idx="0">
                  <c:v>Sosiaalisen median kautta</c:v>
                </c:pt>
                <c:pt idx="1">
                  <c:v>Kunnan www-sivulta</c:v>
                </c:pt>
                <c:pt idx="2">
                  <c:v>Yhdistysten tms tiedotuslehdistä</c:v>
                </c:pt>
                <c:pt idx="3">
                  <c:v>Kunnan omasta tiedotuslehdestä tms</c:v>
                </c:pt>
                <c:pt idx="4">
                  <c:v>Radiosta tai TV:stä</c:v>
                </c:pt>
                <c:pt idx="5">
                  <c:v>Sanomalehdestä*</c:v>
                </c:pt>
              </c:strCache>
            </c:strRef>
          </c:cat>
          <c:val>
            <c:numRef>
              <c:f>'2008-2017 pl yhdwww'!$C$5:$C$10</c:f>
              <c:numCache>
                <c:formatCode>General</c:formatCode>
                <c:ptCount val="6"/>
                <c:pt idx="0">
                  <c:v>27</c:v>
                </c:pt>
                <c:pt idx="1">
                  <c:v>27</c:v>
                </c:pt>
                <c:pt idx="2">
                  <c:v>34</c:v>
                </c:pt>
                <c:pt idx="3">
                  <c:v>59</c:v>
                </c:pt>
                <c:pt idx="4">
                  <c:v>70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A-46C8-8667-03473A94AC80}"/>
            </c:ext>
          </c:extLst>
        </c:ser>
        <c:ser>
          <c:idx val="1"/>
          <c:order val="1"/>
          <c:tx>
            <c:strRef>
              <c:f>'2008-2017 pl yhdwww'!$D$4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'2008-2017 pl yhdwww'!$B$5:$B$10</c:f>
              <c:strCache>
                <c:ptCount val="6"/>
                <c:pt idx="0">
                  <c:v>Sosiaalisen median kautta</c:v>
                </c:pt>
                <c:pt idx="1">
                  <c:v>Kunnan www-sivulta</c:v>
                </c:pt>
                <c:pt idx="2">
                  <c:v>Yhdistysten tms tiedotuslehdistä</c:v>
                </c:pt>
                <c:pt idx="3">
                  <c:v>Kunnan omasta tiedotuslehdestä tms</c:v>
                </c:pt>
                <c:pt idx="4">
                  <c:v>Radiosta tai TV:stä</c:v>
                </c:pt>
                <c:pt idx="5">
                  <c:v>Sanomalehdestä*</c:v>
                </c:pt>
              </c:strCache>
            </c:strRef>
          </c:cat>
          <c:val>
            <c:numRef>
              <c:f>'2008-2017 pl yhdwww'!$D$5:$D$10</c:f>
              <c:numCache>
                <c:formatCode>General</c:formatCode>
                <c:ptCount val="6"/>
                <c:pt idx="0">
                  <c:v>21</c:v>
                </c:pt>
                <c:pt idx="1">
                  <c:v>27</c:v>
                </c:pt>
                <c:pt idx="2">
                  <c:v>41</c:v>
                </c:pt>
                <c:pt idx="3">
                  <c:v>66</c:v>
                </c:pt>
                <c:pt idx="4">
                  <c:v>69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A-46C8-8667-03473A94AC80}"/>
            </c:ext>
          </c:extLst>
        </c:ser>
        <c:ser>
          <c:idx val="2"/>
          <c:order val="2"/>
          <c:tx>
            <c:strRef>
              <c:f>'2008-2017 pl yhdwww'!$E$4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'2008-2017 pl yhdwww'!$B$5:$B$10</c:f>
              <c:strCache>
                <c:ptCount val="6"/>
                <c:pt idx="0">
                  <c:v>Sosiaalisen median kautta</c:v>
                </c:pt>
                <c:pt idx="1">
                  <c:v>Kunnan www-sivulta</c:v>
                </c:pt>
                <c:pt idx="2">
                  <c:v>Yhdistysten tms tiedotuslehdistä</c:v>
                </c:pt>
                <c:pt idx="3">
                  <c:v>Kunnan omasta tiedotuslehdestä tms</c:v>
                </c:pt>
                <c:pt idx="4">
                  <c:v>Radiosta tai TV:stä</c:v>
                </c:pt>
                <c:pt idx="5">
                  <c:v>Sanomalehdestä*</c:v>
                </c:pt>
              </c:strCache>
            </c:strRef>
          </c:cat>
          <c:val>
            <c:numRef>
              <c:f>'2008-2017 pl yhdwww'!$E$5:$E$10</c:f>
              <c:numCache>
                <c:formatCode>General</c:formatCode>
                <c:ptCount val="6"/>
                <c:pt idx="0">
                  <c:v>11</c:v>
                </c:pt>
                <c:pt idx="1">
                  <c:v>32</c:v>
                </c:pt>
                <c:pt idx="2">
                  <c:v>45</c:v>
                </c:pt>
                <c:pt idx="3">
                  <c:v>70</c:v>
                </c:pt>
                <c:pt idx="4">
                  <c:v>68</c:v>
                </c:pt>
                <c:pt idx="5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A-46C8-8667-03473A94AC80}"/>
            </c:ext>
          </c:extLst>
        </c:ser>
        <c:ser>
          <c:idx val="3"/>
          <c:order val="3"/>
          <c:tx>
            <c:strRef>
              <c:f>'2008-2017 pl yhdwww'!$F$4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'2008-2017 pl yhdwww'!$B$5:$B$10</c:f>
              <c:strCache>
                <c:ptCount val="6"/>
                <c:pt idx="0">
                  <c:v>Sosiaalisen median kautta</c:v>
                </c:pt>
                <c:pt idx="1">
                  <c:v>Kunnan www-sivulta</c:v>
                </c:pt>
                <c:pt idx="2">
                  <c:v>Yhdistysten tms tiedotuslehdistä</c:v>
                </c:pt>
                <c:pt idx="3">
                  <c:v>Kunnan omasta tiedotuslehdestä tms</c:v>
                </c:pt>
                <c:pt idx="4">
                  <c:v>Radiosta tai TV:stä</c:v>
                </c:pt>
                <c:pt idx="5">
                  <c:v>Sanomalehdestä*</c:v>
                </c:pt>
              </c:strCache>
            </c:strRef>
          </c:cat>
          <c:val>
            <c:numRef>
              <c:f>'2008-2017 pl yhdwww'!$F$5:$F$10</c:f>
              <c:numCache>
                <c:formatCode>General</c:formatCode>
                <c:ptCount val="6"/>
                <c:pt idx="1">
                  <c:v>29</c:v>
                </c:pt>
                <c:pt idx="2">
                  <c:v>46</c:v>
                </c:pt>
                <c:pt idx="3">
                  <c:v>71</c:v>
                </c:pt>
                <c:pt idx="4">
                  <c:v>69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BA-46C8-8667-03473A94A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32339280"/>
        <c:axId val="1"/>
      </c:barChart>
      <c:catAx>
        <c:axId val="13233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339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3195844938126455"/>
          <c:y val="0.90630396830528503"/>
          <c:w val="0.29032927207526843"/>
          <c:h val="6.1444976884591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9741496598639456"/>
          <c:y val="2.6165165374489787E-2"/>
          <c:w val="0.46629851940776312"/>
          <c:h val="0.868319856441832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tärkeä (4+5)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Sheet1!$A$4:$A$18</c:f>
              <c:strCache>
                <c:ptCount val="15"/>
                <c:pt idx="0">
                  <c:v>Sähköiset uutiskirjeet</c:v>
                </c:pt>
                <c:pt idx="1">
                  <c:v>Julkaisut ja raportit</c:v>
                </c:pt>
                <c:pt idx="2">
                  <c:v>Televisio</c:v>
                </c:pt>
                <c:pt idx="3">
                  <c:v>Mobiilipalvelut</c:v>
                </c:pt>
                <c:pt idx="4">
                  <c:v>Kunnan sivut osana jotain muuta lehteä</c:v>
                </c:pt>
                <c:pt idx="5">
                  <c:v>Esitteet</c:v>
                </c:pt>
                <c:pt idx="6">
                  <c:v>Radio</c:v>
                </c:pt>
                <c:pt idx="7">
                  <c:v>Maksulliset lehti-ilmoitukset, mainokset</c:v>
                </c:pt>
                <c:pt idx="8">
                  <c:v>Sosiaalinen media</c:v>
                </c:pt>
                <c:pt idx="9">
                  <c:v>Kunnan oma tiedotuslehti</c:v>
                </c:pt>
                <c:pt idx="10">
                  <c:v>Info-/yhteispalvelupisteet</c:v>
                </c:pt>
                <c:pt idx="11">
                  <c:v>Sähköposti</c:v>
                </c:pt>
                <c:pt idx="12">
                  <c:v>Suora viestintä asukastilaisuuksissa, tapahtumissa, messuilla</c:v>
                </c:pt>
                <c:pt idx="13">
                  <c:v>Maksuton mediaviestintä (tiedotteet ym)</c:v>
                </c:pt>
                <c:pt idx="14">
                  <c:v>Kunnan omat internet-sivut</c:v>
                </c:pt>
              </c:strCache>
            </c:strRef>
          </c:cat>
          <c:val>
            <c:numRef>
              <c:f>Sheet1!$B$4:$B$18</c:f>
              <c:numCache>
                <c:formatCode>General</c:formatCode>
                <c:ptCount val="15"/>
                <c:pt idx="0">
                  <c:v>10</c:v>
                </c:pt>
                <c:pt idx="1">
                  <c:v>13</c:v>
                </c:pt>
                <c:pt idx="2">
                  <c:v>13</c:v>
                </c:pt>
                <c:pt idx="3">
                  <c:v>17</c:v>
                </c:pt>
                <c:pt idx="4">
                  <c:v>20</c:v>
                </c:pt>
                <c:pt idx="5">
                  <c:v>28</c:v>
                </c:pt>
                <c:pt idx="6">
                  <c:v>30</c:v>
                </c:pt>
                <c:pt idx="7">
                  <c:v>37</c:v>
                </c:pt>
                <c:pt idx="8">
                  <c:v>45</c:v>
                </c:pt>
                <c:pt idx="9">
                  <c:v>46</c:v>
                </c:pt>
                <c:pt idx="10">
                  <c:v>52</c:v>
                </c:pt>
                <c:pt idx="11">
                  <c:v>57</c:v>
                </c:pt>
                <c:pt idx="12">
                  <c:v>62</c:v>
                </c:pt>
                <c:pt idx="13">
                  <c:v>64</c:v>
                </c:pt>
                <c:pt idx="1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5-44DD-BC2A-CA22AFB189A1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Sheet1!$A$4:$A$18</c:f>
              <c:strCache>
                <c:ptCount val="15"/>
                <c:pt idx="0">
                  <c:v>Sähköiset uutiskirjeet</c:v>
                </c:pt>
                <c:pt idx="1">
                  <c:v>Julkaisut ja raportit</c:v>
                </c:pt>
                <c:pt idx="2">
                  <c:v>Televisio</c:v>
                </c:pt>
                <c:pt idx="3">
                  <c:v>Mobiilipalvelut</c:v>
                </c:pt>
                <c:pt idx="4">
                  <c:v>Kunnan sivut osana jotain muuta lehteä</c:v>
                </c:pt>
                <c:pt idx="5">
                  <c:v>Esitteet</c:v>
                </c:pt>
                <c:pt idx="6">
                  <c:v>Radio</c:v>
                </c:pt>
                <c:pt idx="7">
                  <c:v>Maksulliset lehti-ilmoitukset, mainokset</c:v>
                </c:pt>
                <c:pt idx="8">
                  <c:v>Sosiaalinen media</c:v>
                </c:pt>
                <c:pt idx="9">
                  <c:v>Kunnan oma tiedotuslehti</c:v>
                </c:pt>
                <c:pt idx="10">
                  <c:v>Info-/yhteispalvelupisteet</c:v>
                </c:pt>
                <c:pt idx="11">
                  <c:v>Sähköposti</c:v>
                </c:pt>
                <c:pt idx="12">
                  <c:v>Suora viestintä asukastilaisuuksissa, tapahtumissa, messuilla</c:v>
                </c:pt>
                <c:pt idx="13">
                  <c:v>Maksuton mediaviestintä (tiedotteet ym)</c:v>
                </c:pt>
                <c:pt idx="14">
                  <c:v>Kunnan omat internet-sivut</c:v>
                </c:pt>
              </c:strCache>
            </c:strRef>
          </c:cat>
          <c:val>
            <c:numRef>
              <c:f>Sheet1!$C$4:$C$18</c:f>
              <c:numCache>
                <c:formatCode>General</c:formatCode>
                <c:ptCount val="15"/>
                <c:pt idx="0">
                  <c:v>14</c:v>
                </c:pt>
                <c:pt idx="1">
                  <c:v>30</c:v>
                </c:pt>
                <c:pt idx="2">
                  <c:v>13</c:v>
                </c:pt>
                <c:pt idx="3">
                  <c:v>27</c:v>
                </c:pt>
                <c:pt idx="4">
                  <c:v>12</c:v>
                </c:pt>
                <c:pt idx="5">
                  <c:v>32</c:v>
                </c:pt>
                <c:pt idx="6">
                  <c:v>16</c:v>
                </c:pt>
                <c:pt idx="7">
                  <c:v>29</c:v>
                </c:pt>
                <c:pt idx="8">
                  <c:v>23</c:v>
                </c:pt>
                <c:pt idx="9">
                  <c:v>4</c:v>
                </c:pt>
                <c:pt idx="10">
                  <c:v>24</c:v>
                </c:pt>
                <c:pt idx="11">
                  <c:v>23</c:v>
                </c:pt>
                <c:pt idx="12">
                  <c:v>26</c:v>
                </c:pt>
                <c:pt idx="13">
                  <c:v>16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5-44DD-BC2A-CA22AFB189A1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ei tärkeä (1+2)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Sheet1!$A$4:$A$18</c:f>
              <c:strCache>
                <c:ptCount val="15"/>
                <c:pt idx="0">
                  <c:v>Sähköiset uutiskirjeet</c:v>
                </c:pt>
                <c:pt idx="1">
                  <c:v>Julkaisut ja raportit</c:v>
                </c:pt>
                <c:pt idx="2">
                  <c:v>Televisio</c:v>
                </c:pt>
                <c:pt idx="3">
                  <c:v>Mobiilipalvelut</c:v>
                </c:pt>
                <c:pt idx="4">
                  <c:v>Kunnan sivut osana jotain muuta lehteä</c:v>
                </c:pt>
                <c:pt idx="5">
                  <c:v>Esitteet</c:v>
                </c:pt>
                <c:pt idx="6">
                  <c:v>Radio</c:v>
                </c:pt>
                <c:pt idx="7">
                  <c:v>Maksulliset lehti-ilmoitukset, mainokset</c:v>
                </c:pt>
                <c:pt idx="8">
                  <c:v>Sosiaalinen media</c:v>
                </c:pt>
                <c:pt idx="9">
                  <c:v>Kunnan oma tiedotuslehti</c:v>
                </c:pt>
                <c:pt idx="10">
                  <c:v>Info-/yhteispalvelupisteet</c:v>
                </c:pt>
                <c:pt idx="11">
                  <c:v>Sähköposti</c:v>
                </c:pt>
                <c:pt idx="12">
                  <c:v>Suora viestintä asukastilaisuuksissa, tapahtumissa, messuilla</c:v>
                </c:pt>
                <c:pt idx="13">
                  <c:v>Maksuton mediaviestintä (tiedotteet ym)</c:v>
                </c:pt>
                <c:pt idx="14">
                  <c:v>Kunnan omat internet-sivut</c:v>
                </c:pt>
              </c:strCache>
            </c:strRef>
          </c:cat>
          <c:val>
            <c:numRef>
              <c:f>Sheet1!$D$4:$D$18</c:f>
              <c:numCache>
                <c:formatCode>General</c:formatCode>
                <c:ptCount val="15"/>
                <c:pt idx="0">
                  <c:v>23</c:v>
                </c:pt>
                <c:pt idx="1">
                  <c:v>49</c:v>
                </c:pt>
                <c:pt idx="2">
                  <c:v>25</c:v>
                </c:pt>
                <c:pt idx="3">
                  <c:v>23</c:v>
                </c:pt>
                <c:pt idx="4">
                  <c:v>16</c:v>
                </c:pt>
                <c:pt idx="5">
                  <c:v>36</c:v>
                </c:pt>
                <c:pt idx="6">
                  <c:v>24</c:v>
                </c:pt>
                <c:pt idx="7">
                  <c:v>31</c:v>
                </c:pt>
                <c:pt idx="8">
                  <c:v>15</c:v>
                </c:pt>
                <c:pt idx="9">
                  <c:v>4</c:v>
                </c:pt>
                <c:pt idx="10">
                  <c:v>13</c:v>
                </c:pt>
                <c:pt idx="11">
                  <c:v>17</c:v>
                </c:pt>
                <c:pt idx="12">
                  <c:v>11</c:v>
                </c:pt>
                <c:pt idx="13">
                  <c:v>15</c:v>
                </c:pt>
                <c:pt idx="1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5-44DD-BC2A-CA22AFB189A1}"/>
            </c:ext>
          </c:extLst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ei käytössä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Sheet1!$A$4:$A$18</c:f>
              <c:strCache>
                <c:ptCount val="15"/>
                <c:pt idx="0">
                  <c:v>Sähköiset uutiskirjeet</c:v>
                </c:pt>
                <c:pt idx="1">
                  <c:v>Julkaisut ja raportit</c:v>
                </c:pt>
                <c:pt idx="2">
                  <c:v>Televisio</c:v>
                </c:pt>
                <c:pt idx="3">
                  <c:v>Mobiilipalvelut</c:v>
                </c:pt>
                <c:pt idx="4">
                  <c:v>Kunnan sivut osana jotain muuta lehteä</c:v>
                </c:pt>
                <c:pt idx="5">
                  <c:v>Esitteet</c:v>
                </c:pt>
                <c:pt idx="6">
                  <c:v>Radio</c:v>
                </c:pt>
                <c:pt idx="7">
                  <c:v>Maksulliset lehti-ilmoitukset, mainokset</c:v>
                </c:pt>
                <c:pt idx="8">
                  <c:v>Sosiaalinen media</c:v>
                </c:pt>
                <c:pt idx="9">
                  <c:v>Kunnan oma tiedotuslehti</c:v>
                </c:pt>
                <c:pt idx="10">
                  <c:v>Info-/yhteispalvelupisteet</c:v>
                </c:pt>
                <c:pt idx="11">
                  <c:v>Sähköposti</c:v>
                </c:pt>
                <c:pt idx="12">
                  <c:v>Suora viestintä asukastilaisuuksissa, tapahtumissa, messuilla</c:v>
                </c:pt>
                <c:pt idx="13">
                  <c:v>Maksuton mediaviestintä (tiedotteet ym)</c:v>
                </c:pt>
                <c:pt idx="14">
                  <c:v>Kunnan omat internet-sivut</c:v>
                </c:pt>
              </c:strCache>
            </c:strRef>
          </c:cat>
          <c:val>
            <c:numRef>
              <c:f>Sheet1!$E$4:$E$18</c:f>
              <c:numCache>
                <c:formatCode>General</c:formatCode>
                <c:ptCount val="15"/>
                <c:pt idx="0">
                  <c:v>53</c:v>
                </c:pt>
                <c:pt idx="1">
                  <c:v>8</c:v>
                </c:pt>
                <c:pt idx="2">
                  <c:v>49</c:v>
                </c:pt>
                <c:pt idx="3">
                  <c:v>33</c:v>
                </c:pt>
                <c:pt idx="4">
                  <c:v>52</c:v>
                </c:pt>
                <c:pt idx="5">
                  <c:v>4</c:v>
                </c:pt>
                <c:pt idx="6">
                  <c:v>30</c:v>
                </c:pt>
                <c:pt idx="7">
                  <c:v>3</c:v>
                </c:pt>
                <c:pt idx="8">
                  <c:v>17</c:v>
                </c:pt>
                <c:pt idx="9">
                  <c:v>46</c:v>
                </c:pt>
                <c:pt idx="10">
                  <c:v>11</c:v>
                </c:pt>
                <c:pt idx="11">
                  <c:v>3</c:v>
                </c:pt>
                <c:pt idx="12">
                  <c:v>1</c:v>
                </c:pt>
                <c:pt idx="13">
                  <c:v>5</c:v>
                </c:pt>
                <c:pt idx="1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5-44DD-BC2A-CA22AFB18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12256"/>
        <c:axId val="96518144"/>
      </c:barChart>
      <c:catAx>
        <c:axId val="96512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fi-FI"/>
          </a:p>
        </c:txPr>
        <c:crossAx val="96518144"/>
        <c:crosses val="autoZero"/>
        <c:auto val="1"/>
        <c:lblAlgn val="ctr"/>
        <c:lblOffset val="100"/>
        <c:noMultiLvlLbl val="0"/>
      </c:catAx>
      <c:valAx>
        <c:axId val="965181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65122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 b="1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0.30343</cdr:x>
      <cdr:y>0.36179</cdr:y>
    </cdr:from>
    <cdr:to>
      <cdr:x>0.49415</cdr:x>
      <cdr:y>0.43934</cdr:y>
    </cdr:to>
    <cdr:sp macro="" textlink="">
      <cdr:nvSpPr>
        <cdr:cNvPr id="2" name="Suorakulmio 1"/>
        <cdr:cNvSpPr/>
      </cdr:nvSpPr>
      <cdr:spPr>
        <a:xfrm xmlns:a="http://schemas.openxmlformats.org/drawingml/2006/main">
          <a:off x="2520280" y="1679785"/>
          <a:ext cx="158417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fi-FI">
            <a:noFill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14.9.2017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22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885170"/>
            <a:ext cx="8340248" cy="1073274"/>
          </a:xfrm>
        </p:spPr>
        <p:txBody>
          <a:bodyPr>
            <a:noAutofit/>
          </a:bodyPr>
          <a:lstStyle/>
          <a:p>
            <a:pPr algn="ctr"/>
            <a:r>
              <a:rPr lang="fi-FI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Kuntalaistutkimus 2017:</a:t>
            </a:r>
            <a:r>
              <a:rPr lang="fi-FI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Kuntalaiset kunnan toiminnan ja päätöksenteon seuraajina ajanjaksolla 2008 - 2017</a:t>
            </a:r>
            <a:r>
              <a:rPr lang="fi-FI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Niiden vastaajien osuus, jotka seuraavat </a:t>
            </a:r>
            <a:r>
              <a:rPr lang="fi-FI" sz="12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usein tai silloin tällöin </a:t>
            </a:r>
            <a:r>
              <a:rPr lang="fi-FI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(%, N-2017= 10 997–11 531)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18248" y="5652730"/>
            <a:ext cx="903600" cy="199800"/>
          </a:xfrm>
        </p:spPr>
        <p:txBody>
          <a:bodyPr/>
          <a:lstStyle/>
          <a:p>
            <a:pPr algn="r"/>
            <a:r>
              <a:rPr lang="fi-FI" dirty="0" smtClean="0"/>
              <a:t>MPS 14.9.2017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56" y="490605"/>
            <a:ext cx="1370351" cy="35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Kaavio 7"/>
          <p:cNvGraphicFramePr>
            <a:graphicFrameLocks/>
          </p:cNvGraphicFramePr>
          <p:nvPr>
            <p:extLst/>
          </p:nvPr>
        </p:nvGraphicFramePr>
        <p:xfrm>
          <a:off x="0" y="1997536"/>
          <a:ext cx="9036496" cy="340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äivämäärän paikkamerkki 3"/>
          <p:cNvSpPr txBox="1">
            <a:spLocks/>
          </p:cNvSpPr>
          <p:nvPr/>
        </p:nvSpPr>
        <p:spPr>
          <a:xfrm>
            <a:off x="107504" y="5085185"/>
            <a:ext cx="4608512" cy="19476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i-FI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dirty="0">
                <a:solidFill>
                  <a:schemeClr val="tx2"/>
                </a:solidFill>
              </a:rPr>
              <a:t>* Maakunnallisesta tai paikallisesta sanomalehdestä, ilmaisjakelulehdestä tms.</a:t>
            </a:r>
          </a:p>
        </p:txBody>
      </p:sp>
      <p:sp>
        <p:nvSpPr>
          <p:cNvPr id="3" name="Ellipsi 2"/>
          <p:cNvSpPr/>
          <p:nvPr/>
        </p:nvSpPr>
        <p:spPr>
          <a:xfrm>
            <a:off x="5220072" y="3789040"/>
            <a:ext cx="864096" cy="1224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Kuntien viestintäkysely 2017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Vastaukset 22.9. mennessä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2993" y="332656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Miten arvioit viestintävälineiden ja </a:t>
            </a:r>
            <a:r>
              <a:rPr lang="fi-FI" sz="2400" b="1" dirty="0" smtClean="0"/>
              <a:t>-kanavien </a:t>
            </a:r>
            <a:r>
              <a:rPr lang="fi-FI" sz="2400" dirty="0"/>
              <a:t>tärkeyttä kuntasi viestinnässä?</a:t>
            </a:r>
          </a:p>
          <a:p>
            <a:pPr algn="ctr">
              <a:defRPr sz="1800" b="1" i="0" u="none" strike="noStrike" kern="1200" baseline="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pPr>
            <a:r>
              <a:rPr lang="fi-FI" sz="1100" dirty="0"/>
              <a:t>(5=erittäin tärkeä, 4=melko tärkeä, 3=ei tärkeä mutta ei </a:t>
            </a:r>
            <a:r>
              <a:rPr lang="fi-FI" sz="1100" dirty="0" smtClean="0"/>
              <a:t>merkityksetönkään,</a:t>
            </a:r>
          </a:p>
          <a:p>
            <a:pPr algn="ctr">
              <a:defRPr sz="1800" b="1" i="0" u="none" strike="noStrike" kern="1200" baseline="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pPr>
            <a:r>
              <a:rPr lang="fi-FI" sz="1100" dirty="0" smtClean="0"/>
              <a:t>2=ei </a:t>
            </a:r>
            <a:r>
              <a:rPr lang="fi-FI" sz="1100" dirty="0"/>
              <a:t>kovin tärkeä, 1=ei lainkaan tärkeä, 0=ei käytössä</a:t>
            </a:r>
            <a:r>
              <a:rPr lang="fi-FI" sz="1100" dirty="0" smtClean="0"/>
              <a:t>) </a:t>
            </a:r>
            <a:endParaRPr lang="fi-FI" sz="11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 sz="1800" b="1" i="0" u="none" strike="noStrike" kern="1200" baseline="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pPr>
            <a:r>
              <a:rPr lang="fi-FI" sz="11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i-FI" sz="11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astausten </a:t>
            </a:r>
            <a:r>
              <a:rPr lang="fi-FI" sz="11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%-jakaumat, </a:t>
            </a:r>
            <a:r>
              <a:rPr lang="fi-FI" sz="11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N=157-163</a:t>
            </a:r>
            <a:endParaRPr lang="fi-FI" sz="11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510375"/>
              </p:ext>
            </p:extLst>
          </p:nvPr>
        </p:nvGraphicFramePr>
        <p:xfrm>
          <a:off x="395536" y="1605199"/>
          <a:ext cx="8306025" cy="464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6732240" y="6448765"/>
            <a:ext cx="2305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Kuntaliiton kuntien viestintäkysely 2013 </a:t>
            </a:r>
            <a:endParaRPr lang="fi-FI" sz="8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 rot="20887392">
            <a:off x="115757" y="841697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>
                <a:solidFill>
                  <a:srgbClr val="FF0000"/>
                </a:solidFill>
              </a:rPr>
              <a:t>2013</a:t>
            </a:r>
            <a:endParaRPr lang="fi-FI" sz="3200" b="1" dirty="0">
              <a:solidFill>
                <a:srgbClr val="FF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 rot="20922234">
            <a:off x="35499" y="774044"/>
            <a:ext cx="1512168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2195736" y="1717651"/>
            <a:ext cx="2304256" cy="27118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5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Aineistot: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www.kuntaliitto.fi/tapahtumat/2017/viestintaa-ja-vaikuttamista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64904"/>
            <a:ext cx="5762625" cy="204787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64" y="4831827"/>
            <a:ext cx="34004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5609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untaliitto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2E63"/>
    </a:accent1>
    <a:accent2>
      <a:srgbClr val="00A6D6"/>
    </a:accent2>
    <a:accent3>
      <a:srgbClr val="F25900"/>
    </a:accent3>
    <a:accent4>
      <a:srgbClr val="E0AD12"/>
    </a:accent4>
    <a:accent5>
      <a:srgbClr val="EBE657"/>
    </a:accent5>
    <a:accent6>
      <a:srgbClr val="9E4DAB"/>
    </a:accent6>
    <a:hlink>
      <a:srgbClr val="000000"/>
    </a:hlink>
    <a:folHlink>
      <a:srgbClr val="0070C0"/>
    </a:folHlink>
  </a:clrScheme>
  <a:fontScheme name="Kuntaliitto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1172</TotalTime>
  <Words>76</Words>
  <Application>Microsoft Office PowerPoint</Application>
  <PresentationFormat>Näytössä katseltava diaesitys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Kuntaliitto suomen- ja ruotsinkielinen</vt:lpstr>
      <vt:lpstr> Kuntalaistutkimus 2017: Kuntalaiset kunnan toiminnan ja päätöksenteon seuraajina ajanjaksolla 2008 - 2017 Niiden vastaajien osuus, jotka seuraavat usein tai silloin tällöin (%, N-2017= 10 997–11 531)</vt:lpstr>
      <vt:lpstr>Kuntien viestintäkysely 2017</vt:lpstr>
      <vt:lpstr>PowerPoint-esitys</vt:lpstr>
      <vt:lpstr>Aineistot:</vt:lpstr>
    </vt:vector>
  </TitlesOfParts>
  <Company>Suomen Kuntaliitto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Kuntien viestintäkyselyn tulosdiat 2013</dc:title>
  <dc:creator>Kivistö Eeva-Kaisa</dc:creator>
  <cp:lastModifiedBy>Seppälä Jari</cp:lastModifiedBy>
  <cp:revision>320</cp:revision>
  <dcterms:created xsi:type="dcterms:W3CDTF">2013-12-09T07:24:19Z</dcterms:created>
  <dcterms:modified xsi:type="dcterms:W3CDTF">2017-09-14T05:14:18Z</dcterms:modified>
</cp:coreProperties>
</file>